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321" r:id="rId5"/>
    <p:sldId id="322" r:id="rId6"/>
    <p:sldId id="325" r:id="rId7"/>
    <p:sldId id="328" r:id="rId8"/>
    <p:sldId id="329" r:id="rId9"/>
    <p:sldId id="324" r:id="rId10"/>
    <p:sldId id="299" r:id="rId11"/>
    <p:sldId id="360" r:id="rId12"/>
    <p:sldId id="370" r:id="rId13"/>
    <p:sldId id="368" r:id="rId14"/>
    <p:sldId id="348" r:id="rId15"/>
    <p:sldId id="286" r:id="rId16"/>
    <p:sldId id="262" r:id="rId17"/>
    <p:sldId id="263" r:id="rId18"/>
    <p:sldId id="280" r:id="rId19"/>
    <p:sldId id="266" r:id="rId20"/>
    <p:sldId id="372" r:id="rId21"/>
    <p:sldId id="265" r:id="rId22"/>
    <p:sldId id="267" r:id="rId23"/>
    <p:sldId id="268" r:id="rId24"/>
    <p:sldId id="269" r:id="rId25"/>
    <p:sldId id="270" r:id="rId26"/>
    <p:sldId id="373" r:id="rId27"/>
    <p:sldId id="271" r:id="rId28"/>
    <p:sldId id="272" r:id="rId29"/>
    <p:sldId id="355" r:id="rId30"/>
    <p:sldId id="273" r:id="rId31"/>
    <p:sldId id="274" r:id="rId32"/>
    <p:sldId id="275" r:id="rId33"/>
    <p:sldId id="314" r:id="rId34"/>
    <p:sldId id="330" r:id="rId35"/>
    <p:sldId id="361" r:id="rId36"/>
    <p:sldId id="332" r:id="rId37"/>
    <p:sldId id="335" r:id="rId38"/>
    <p:sldId id="333" r:id="rId39"/>
    <p:sldId id="334" r:id="rId40"/>
    <p:sldId id="336" r:id="rId41"/>
    <p:sldId id="359" r:id="rId42"/>
    <p:sldId id="276" r:id="rId43"/>
    <p:sldId id="278" r:id="rId44"/>
    <p:sldId id="374" r:id="rId45"/>
    <p:sldId id="363" r:id="rId46"/>
    <p:sldId id="364" r:id="rId47"/>
    <p:sldId id="365" r:id="rId48"/>
    <p:sldId id="366" r:id="rId49"/>
    <p:sldId id="371" r:id="rId5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E5E5"/>
    <a:srgbClr val="24496E"/>
    <a:srgbClr val="F7F7F7"/>
    <a:srgbClr val="EAEAEA"/>
    <a:srgbClr val="006699"/>
    <a:srgbClr val="2C5A88"/>
    <a:srgbClr val="2F6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95664" autoAdjust="0"/>
  </p:normalViewPr>
  <p:slideViewPr>
    <p:cSldViewPr snapToGrid="0">
      <p:cViewPr varScale="1">
        <p:scale>
          <a:sx n="103" d="100"/>
          <a:sy n="103" d="100"/>
        </p:scale>
        <p:origin x="138" y="2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82"/>
    </p:cViewPr>
  </p:sorter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4496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F-4794-A70E-4558DAF149CE}"/>
              </c:ext>
            </c:extLst>
          </c:dPt>
          <c:dPt>
            <c:idx val="1"/>
            <c:bubble3D val="0"/>
            <c:explosion val="1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5DF-4794-A70E-4558DAF149C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5B-4418-85B8-A55095843BB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5B-4418-85B8-A55095843BB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DF-4794-A70E-4558DAF149C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4DBBD-9B7E-49DA-9380-F8D326B03482}" type="PERCENTAGE">
                      <a:rPr lang="en-US" sz="400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PH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DF-4794-A70E-4558DAF149C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5B-4418-85B8-A55095843B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5B-4418-85B8-A55095843B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F-4794-A70E-4558DAF149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4496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F-4794-A70E-4558DAF149CE}"/>
              </c:ext>
            </c:extLst>
          </c:dPt>
          <c:dPt>
            <c:idx val="1"/>
            <c:bubble3D val="0"/>
            <c:explosion val="1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5DF-4794-A70E-4558DAF149C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5B-4418-85B8-A55095843BB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5B-4418-85B8-A55095843BB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DF-4794-A70E-4558DAF149C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4DBBD-9B7E-49DA-9380-F8D326B03482}" type="PERCENTAGE">
                      <a:rPr lang="en-US" sz="400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PH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DF-4794-A70E-4558DAF149C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5B-4418-85B8-A55095843BB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5B-4418-85B8-A55095843B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F-4794-A70E-4558DAF149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24496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DF-4794-A70E-4558DAF149CE}"/>
              </c:ext>
            </c:extLst>
          </c:dPt>
          <c:dPt>
            <c:idx val="1"/>
            <c:bubble3D val="0"/>
            <c:explosion val="1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5DF-4794-A70E-4558DAF149C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77-4F3E-85AE-0BCCA1E8886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77-4F3E-85AE-0BCCA1E8886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DF-4794-A70E-4558DAF149C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44DBBD-9B7E-49DA-9380-F8D326B03482}" type="PERCENTAGE">
                      <a:rPr lang="en-US" sz="4000"/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PH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DF-4794-A70E-4558DAF149C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77-4F3E-85AE-0BCCA1E8886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77-4F3E-85AE-0BCCA1E888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F-4794-A70E-4558DAF149C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901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11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338000C4-BDF1-475E-9549-8B8202E0A50A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6017" tIns="48008" rIns="96017" bIns="4800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679"/>
            <a:ext cx="2971800" cy="499010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0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D357B44C-C4A3-4850-B0B7-21811ADE3662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7026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PH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1964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2426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9388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1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123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32926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768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81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071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3582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8245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94568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02788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20973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3823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5167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79092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3794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9784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02479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91777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29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5093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1600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368836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3717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8764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16090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2476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7004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83261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930569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0165" lvl="2" defTabSz="960165">
              <a:defRPr/>
            </a:pPr>
            <a:endParaRPr lang="en-PH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02036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PH" sz="13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39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93372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31956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92357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sz="13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394345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72608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69778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35222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406543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420339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33175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288418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49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7806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34699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64918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277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2259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60165">
              <a:defRPr/>
            </a:pP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7B44C-C4A3-4850-B0B7-21811ADE3662}" type="slidenum">
              <a:rPr lang="en-PH" smtClean="0"/>
              <a:pPr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8066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2426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04280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717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7886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2346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3985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2241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7579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9199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9678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3162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53789-18A1-4673-ACD4-1CDD83DDD86F}" type="datetimeFigureOut">
              <a:rPr lang="en-PH" smtClean="0"/>
              <a:pPr/>
              <a:t>11/04/2023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A763-1718-4A50-A9BA-893B1B6BD336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3753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836"/>
            <a:ext cx="12192000" cy="4715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142836"/>
            <a:ext cx="12192000" cy="434109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/>
          <p:cNvSpPr/>
          <p:nvPr/>
        </p:nvSpPr>
        <p:spPr>
          <a:xfrm>
            <a:off x="0" y="2576945"/>
            <a:ext cx="12192000" cy="4281055"/>
          </a:xfrm>
          <a:prstGeom prst="rect">
            <a:avLst/>
          </a:prstGeom>
          <a:solidFill>
            <a:srgbClr val="24496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103" y="286328"/>
            <a:ext cx="6197600" cy="1639453"/>
          </a:xfrm>
        </p:spPr>
        <p:txBody>
          <a:bodyPr/>
          <a:lstStyle/>
          <a:p>
            <a:pPr algn="r"/>
            <a:r>
              <a:rPr lang="en-PH" b="1" dirty="0">
                <a:gradFill flip="none" rotWithShape="1"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atin typeface="Franklin Gothic Heavy" panose="020B09030201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552" y="3590591"/>
            <a:ext cx="61976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en-PH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HANDBOOK ON </a:t>
            </a:r>
          </a:p>
          <a:p>
            <a:pPr algn="r"/>
            <a:r>
              <a:rPr lang="en-PH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 FINANCIAL TRANSACTIONS </a:t>
            </a:r>
          </a:p>
          <a:p>
            <a:pPr algn="r"/>
            <a:r>
              <a:rPr lang="en-PH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OF THE </a:t>
            </a:r>
          </a:p>
          <a:p>
            <a:pPr algn="r"/>
            <a:r>
              <a:rPr lang="en-PH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SANGGUNIANG KABATAAN (SK)</a:t>
            </a: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03" y="301309"/>
            <a:ext cx="4161065" cy="619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>
            <a:bevelT/>
          </a:sp3d>
        </p:spPr>
      </p:pic>
      <p:sp>
        <p:nvSpPr>
          <p:cNvPr id="8" name="Rectangle 7"/>
          <p:cNvSpPr/>
          <p:nvPr/>
        </p:nvSpPr>
        <p:spPr>
          <a:xfrm>
            <a:off x="6789106" y="3011054"/>
            <a:ext cx="62659" cy="3064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89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2" grpId="0"/>
      <p:bldP spid="3" grpId="0" build="p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4"/>
            <a:ext cx="12192001" cy="68670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7F7F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73012" y="267059"/>
            <a:ext cx="541800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solidFill>
                  <a:srgbClr val="24496E"/>
                </a:solidFill>
                <a:latin typeface="+mn-lt"/>
              </a:rPr>
              <a:t>DBM-DILG-NYC</a:t>
            </a:r>
            <a:endParaRPr lang="id-ID" altLang="en-US" sz="3600" b="1" dirty="0">
              <a:solidFill>
                <a:srgbClr val="24496E"/>
              </a:solidFill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92496" y="3247727"/>
            <a:ext cx="7407008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Franklin Gothic Medium" panose="020B0603020102020204" pitchFamily="34" charset="0"/>
              </a:rPr>
              <a:t>Joint Memorandum Circular (JMC) No. 1</a:t>
            </a:r>
          </a:p>
          <a:p>
            <a:pPr algn="ctr" eaLnBrk="1" hangingPunct="1"/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January 23, 2019</a:t>
            </a:r>
            <a:endParaRPr lang="id-ID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87" y="1167102"/>
            <a:ext cx="1299656" cy="1299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66" y="1138111"/>
            <a:ext cx="1370486" cy="1370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78" y="1131687"/>
            <a:ext cx="1398455" cy="13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4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4"/>
            <a:ext cx="12192001" cy="68670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3879" y="-438317"/>
            <a:ext cx="12192000" cy="6858000"/>
          </a:xfrm>
          <a:prstGeom prst="rect">
            <a:avLst/>
          </a:prstGeom>
          <a:solidFill>
            <a:srgbClr val="F7F7F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/>
        </p:nvSpPr>
        <p:spPr>
          <a:xfrm rot="16200000">
            <a:off x="10194204" y="-1413241"/>
            <a:ext cx="395416" cy="362793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Rectangle 17"/>
          <p:cNvSpPr/>
          <p:nvPr/>
        </p:nvSpPr>
        <p:spPr>
          <a:xfrm>
            <a:off x="686649" y="-21572"/>
            <a:ext cx="343105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648022" y="169894"/>
            <a:ext cx="146339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400" dirty="0">
                <a:solidFill>
                  <a:srgbClr val="FFC000"/>
                </a:solidFill>
                <a:latin typeface="+mn-lt"/>
              </a:rPr>
              <a:t>JMC No. 1</a:t>
            </a:r>
            <a:endParaRPr lang="id-ID" altLang="en-US" sz="24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70988" y="76407"/>
            <a:ext cx="1977033" cy="648638"/>
            <a:chOff x="7757156" y="86164"/>
            <a:chExt cx="1977033" cy="6486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701" y="102926"/>
              <a:ext cx="615114" cy="61511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156" y="86164"/>
              <a:ext cx="648638" cy="6486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722" y="99104"/>
              <a:ext cx="635467" cy="622758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560843" y="1269799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General Guidelines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91460" y="1631119"/>
            <a:ext cx="7512908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PH" altLang="en-US" sz="2800" b="1" dirty="0">
                <a:latin typeface="+mn-lt"/>
              </a:rPr>
              <a:t>Appropriation of the SK Funds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PH" altLang="en-US" sz="2800" b="1" dirty="0">
                <a:latin typeface="+mn-lt"/>
              </a:rPr>
              <a:t>Release of the SK Funds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PH" altLang="en-US" sz="2800" b="1" dirty="0">
                <a:latin typeface="+mn-lt"/>
              </a:rPr>
              <a:t>Planning  and Budgeting process for the SK Funds</a:t>
            </a:r>
          </a:p>
          <a:p>
            <a:r>
              <a:rPr lang="en-PH" altLang="en-US" sz="2800" dirty="0">
                <a:latin typeface="+mn-lt"/>
              </a:rPr>
              <a:t>      - Comprehensive Barangay Youth Development</a:t>
            </a:r>
          </a:p>
          <a:p>
            <a:r>
              <a:rPr lang="en-PH" altLang="en-US" sz="2800" dirty="0">
                <a:latin typeface="+mn-lt"/>
              </a:rPr>
              <a:t>                  Plan (CBYDP)</a:t>
            </a:r>
          </a:p>
          <a:p>
            <a:r>
              <a:rPr lang="en-PH" altLang="en-US" sz="2800" dirty="0">
                <a:latin typeface="+mn-lt"/>
              </a:rPr>
              <a:t>      - Annual Barangay Youth Development </a:t>
            </a:r>
          </a:p>
          <a:p>
            <a:r>
              <a:rPr lang="en-PH" altLang="en-US" sz="2800" dirty="0">
                <a:latin typeface="+mn-lt"/>
              </a:rPr>
              <a:t>                  Investment Program (ABYIP)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algn="just"/>
            <a:r>
              <a:rPr lang="en-PH" altLang="en-US" sz="2400" i="1" dirty="0">
                <a:latin typeface="+mn-lt"/>
              </a:rPr>
              <a:t>JMC Sec. 3.0</a:t>
            </a:r>
            <a:endParaRPr lang="id-ID" altLang="en-US" sz="2400" i="1" dirty="0">
              <a:latin typeface="+mn-lt"/>
            </a:endParaRP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147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4"/>
            <a:ext cx="12192001" cy="68670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3879" y="-438317"/>
            <a:ext cx="12192000" cy="6858000"/>
          </a:xfrm>
          <a:prstGeom prst="rect">
            <a:avLst/>
          </a:prstGeom>
          <a:solidFill>
            <a:srgbClr val="F7F7F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/>
        </p:nvSpPr>
        <p:spPr>
          <a:xfrm rot="16200000">
            <a:off x="10194204" y="-1413241"/>
            <a:ext cx="395416" cy="362793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Rectangle 17"/>
          <p:cNvSpPr/>
          <p:nvPr/>
        </p:nvSpPr>
        <p:spPr>
          <a:xfrm>
            <a:off x="686649" y="-21572"/>
            <a:ext cx="343105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648022" y="169894"/>
            <a:ext cx="146339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400" dirty="0">
                <a:solidFill>
                  <a:srgbClr val="FFC000"/>
                </a:solidFill>
                <a:latin typeface="+mn-lt"/>
              </a:rPr>
              <a:t>JMC No. 1</a:t>
            </a:r>
            <a:endParaRPr lang="id-ID" altLang="en-US" sz="24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70988" y="76407"/>
            <a:ext cx="1977033" cy="648638"/>
            <a:chOff x="7757156" y="86164"/>
            <a:chExt cx="1977033" cy="6486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701" y="102926"/>
              <a:ext cx="615114" cy="61511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156" y="86164"/>
              <a:ext cx="648638" cy="6486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722" y="99104"/>
              <a:ext cx="635467" cy="622758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560843" y="1269799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General Guidelines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91460" y="1631119"/>
            <a:ext cx="7512908" cy="52014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PH" altLang="en-US" sz="2800" b="1" dirty="0">
                <a:latin typeface="+mn-lt"/>
              </a:rPr>
              <a:t>Budgeting Process</a:t>
            </a:r>
          </a:p>
          <a:p>
            <a:endParaRPr lang="en-PH" altLang="en-US" sz="2800" dirty="0">
              <a:latin typeface="+mn-lt"/>
            </a:endParaRPr>
          </a:p>
          <a:p>
            <a:r>
              <a:rPr lang="en-PH" altLang="en-US" sz="2800" dirty="0">
                <a:latin typeface="+mn-lt"/>
              </a:rPr>
              <a:t>      - Budget Preparation</a:t>
            </a:r>
          </a:p>
          <a:p>
            <a:r>
              <a:rPr lang="en-PH" altLang="en-US" sz="2800" dirty="0">
                <a:latin typeface="+mn-lt"/>
              </a:rPr>
              <a:t>      - Budget Authorization</a:t>
            </a:r>
          </a:p>
          <a:p>
            <a:r>
              <a:rPr lang="en-PH" altLang="en-US" sz="2800" dirty="0">
                <a:latin typeface="+mn-lt"/>
              </a:rPr>
              <a:t>      - Budget Review</a:t>
            </a:r>
          </a:p>
          <a:p>
            <a:r>
              <a:rPr lang="en-PH" altLang="en-US" sz="2800" dirty="0">
                <a:latin typeface="+mn-lt"/>
              </a:rPr>
              <a:t>      - Budget Execution</a:t>
            </a:r>
          </a:p>
          <a:p>
            <a:r>
              <a:rPr lang="en-PH" altLang="en-US" sz="2800" dirty="0">
                <a:latin typeface="+mn-lt"/>
              </a:rPr>
              <a:t>      - Accountability Reports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algn="just"/>
            <a:r>
              <a:rPr lang="en-PH" altLang="en-US" sz="2400" i="1" dirty="0">
                <a:latin typeface="+mn-lt"/>
              </a:rPr>
              <a:t>JMC Sec. 3.0</a:t>
            </a:r>
            <a:endParaRPr lang="id-ID" altLang="en-US" sz="2400" i="1" dirty="0">
              <a:latin typeface="+mn-lt"/>
            </a:endParaRP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730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4"/>
            <a:ext cx="12192001" cy="68670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3879" y="-438317"/>
            <a:ext cx="12192000" cy="6858000"/>
          </a:xfrm>
          <a:prstGeom prst="rect">
            <a:avLst/>
          </a:prstGeom>
          <a:solidFill>
            <a:srgbClr val="F7F7F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/>
        </p:nvSpPr>
        <p:spPr>
          <a:xfrm rot="16200000">
            <a:off x="10194204" y="-1413241"/>
            <a:ext cx="395416" cy="362793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Rectangle 17"/>
          <p:cNvSpPr/>
          <p:nvPr/>
        </p:nvSpPr>
        <p:spPr>
          <a:xfrm>
            <a:off x="686649" y="-21572"/>
            <a:ext cx="343105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0648022" y="169894"/>
            <a:ext cx="146339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400" dirty="0">
                <a:solidFill>
                  <a:srgbClr val="FFC000"/>
                </a:solidFill>
                <a:latin typeface="+mn-lt"/>
              </a:rPr>
              <a:t>JMC No. 1</a:t>
            </a:r>
            <a:endParaRPr lang="id-ID" altLang="en-US" sz="24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70988" y="76407"/>
            <a:ext cx="1977033" cy="648638"/>
            <a:chOff x="7757156" y="86164"/>
            <a:chExt cx="1977033" cy="6486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4701" y="102926"/>
              <a:ext cx="615114" cy="61511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156" y="86164"/>
              <a:ext cx="648638" cy="6486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8722" y="99104"/>
              <a:ext cx="635467" cy="622758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630686" y="1728826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Cases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for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Resolution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391460" y="1631119"/>
            <a:ext cx="7512908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PH" altLang="en-US" sz="2800" dirty="0">
                <a:latin typeface="+mn-lt"/>
              </a:rPr>
              <a:t>Cases not covered by the JMC shall be referred to the NYC for joint resolution by the DBM, NYC and DILG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  <a:p>
            <a:pPr algn="just"/>
            <a:r>
              <a:rPr lang="en-PH" altLang="en-US" sz="2400" i="1" dirty="0">
                <a:latin typeface="+mn-lt"/>
              </a:rPr>
              <a:t>JMC Sec. 7.0</a:t>
            </a:r>
            <a:endParaRPr lang="id-ID" altLang="en-US" sz="2400" i="1" dirty="0">
              <a:latin typeface="+mn-lt"/>
            </a:endParaRPr>
          </a:p>
          <a:p>
            <a:pPr marL="457200" indent="-457200" algn="just" eaLnBrk="1" hangingPunct="1">
              <a:buFont typeface="Courier New" panose="02070309020205020404" pitchFamily="49" charset="0"/>
              <a:buChar char="o"/>
            </a:pPr>
            <a:endParaRPr lang="en-PH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7261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0364410" cy="6858000"/>
            <a:chOff x="0" y="0"/>
            <a:chExt cx="10364410" cy="6858000"/>
          </a:xfrm>
        </p:grpSpPr>
        <p:sp>
          <p:nvSpPr>
            <p:cNvPr id="2" name="Isosceles Triangle 1"/>
            <p:cNvSpPr/>
            <p:nvPr/>
          </p:nvSpPr>
          <p:spPr>
            <a:xfrm rot="10800000">
              <a:off x="1794932" y="0"/>
              <a:ext cx="8569478" cy="6858000"/>
            </a:xfrm>
            <a:prstGeom prst="triangle">
              <a:avLst>
                <a:gd name="adj" fmla="val 100000"/>
              </a:avLst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"/>
              <a:ext cx="1827590" cy="6857999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67" y="331469"/>
            <a:ext cx="4161065" cy="619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>
            <a:bevelT/>
          </a:sp3d>
        </p:spPr>
      </p:pic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058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0364410" cy="6858000"/>
            <a:chOff x="0" y="0"/>
            <a:chExt cx="10364410" cy="6858000"/>
          </a:xfrm>
        </p:grpSpPr>
        <p:sp>
          <p:nvSpPr>
            <p:cNvPr id="2" name="Isosceles Triangle 1"/>
            <p:cNvSpPr/>
            <p:nvPr/>
          </p:nvSpPr>
          <p:spPr>
            <a:xfrm rot="10800000">
              <a:off x="1794932" y="0"/>
              <a:ext cx="8569478" cy="6858000"/>
            </a:xfrm>
            <a:prstGeom prst="triangle">
              <a:avLst>
                <a:gd name="adj" fmla="val 100000"/>
              </a:avLst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"/>
              <a:ext cx="1827590" cy="6857999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67" y="331469"/>
            <a:ext cx="4161065" cy="619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>
            <a:bevelT/>
          </a:sp3d>
        </p:spPr>
      </p:pic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53024" y="1671638"/>
            <a:ext cx="4106318" cy="403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Definition of Terms</a:t>
            </a:r>
          </a:p>
          <a:p>
            <a:pPr eaLnBrk="1" hangingPunct="1"/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Basic Standards and Policies</a:t>
            </a:r>
          </a:p>
          <a:p>
            <a:pPr eaLnBrk="1" hangingPunct="1"/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Procedures/Flowcharts</a:t>
            </a:r>
          </a:p>
          <a:p>
            <a:pPr eaLnBrk="1" hangingPunct="1"/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Forms, Registers, Registries</a:t>
            </a:r>
          </a:p>
          <a:p>
            <a:pPr eaLnBrk="1" hangingPunct="1"/>
            <a:r>
              <a:rPr lang="en-PH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Records and Reports</a:t>
            </a:r>
          </a:p>
          <a:p>
            <a:pPr eaLnBrk="1" hangingPunct="1"/>
            <a:r>
              <a:rPr lang="en-PH" altLang="en-US" sz="32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Accounting Plan</a:t>
            </a:r>
            <a:endParaRPr lang="id-ID" altLang="en-US" sz="32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18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24496E"/>
                </a:soli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84780" y="1087655"/>
            <a:ext cx="6197600" cy="6892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dirty="0">
                <a:solidFill>
                  <a:schemeClr val="bg2">
                    <a:lumMod val="25000"/>
                  </a:schemeClr>
                </a:solidFill>
              </a:rPr>
              <a:t>DEFINITION OF TERMS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8852" y="1578256"/>
            <a:ext cx="2797976" cy="192114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Rectangle 8"/>
          <p:cNvSpPr/>
          <p:nvPr/>
        </p:nvSpPr>
        <p:spPr>
          <a:xfrm>
            <a:off x="2184920" y="3445842"/>
            <a:ext cx="1953927" cy="186758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PH" altLang="en-US" sz="2800" dirty="0">
                <a:solidFill>
                  <a:srgbClr val="FFC000"/>
                </a:solidFill>
              </a:rPr>
              <a:t>Approved</a:t>
            </a:r>
            <a:r>
              <a:rPr lang="id-ID" altLang="en-US" sz="2800" dirty="0">
                <a:solidFill>
                  <a:srgbClr val="FFC000"/>
                </a:solidFill>
              </a:rPr>
              <a:t> Budget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005" y="1578257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 10"/>
          <p:cNvSpPr/>
          <p:nvPr/>
        </p:nvSpPr>
        <p:spPr>
          <a:xfrm>
            <a:off x="6092782" y="3445844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/>
          <p:cNvSpPr/>
          <p:nvPr/>
        </p:nvSpPr>
        <p:spPr>
          <a:xfrm>
            <a:off x="8046717" y="1578257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 12"/>
          <p:cNvSpPr/>
          <p:nvPr/>
        </p:nvSpPr>
        <p:spPr>
          <a:xfrm>
            <a:off x="10000630" y="3445844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 13"/>
          <p:cNvSpPr/>
          <p:nvPr/>
        </p:nvSpPr>
        <p:spPr>
          <a:xfrm>
            <a:off x="2184920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231005" y="3445844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Rectangle 15"/>
          <p:cNvSpPr/>
          <p:nvPr/>
        </p:nvSpPr>
        <p:spPr>
          <a:xfrm>
            <a:off x="4138852" y="3445844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/>
        </p:nvSpPr>
        <p:spPr>
          <a:xfrm>
            <a:off x="6092782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Rectangle 17"/>
          <p:cNvSpPr/>
          <p:nvPr/>
        </p:nvSpPr>
        <p:spPr>
          <a:xfrm>
            <a:off x="8046717" y="3445844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9" name="Rectangle 18"/>
          <p:cNvSpPr/>
          <p:nvPr/>
        </p:nvSpPr>
        <p:spPr>
          <a:xfrm>
            <a:off x="10000630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83836" y="1941313"/>
            <a:ext cx="186220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Annual</a:t>
            </a:r>
            <a:r>
              <a:rPr lang="en-PH" altLang="en-US" sz="2800" dirty="0">
                <a:solidFill>
                  <a:srgbClr val="FFC000"/>
                </a:solidFill>
              </a:rPr>
              <a:t> </a:t>
            </a:r>
            <a:r>
              <a:rPr lang="id-ID" altLang="en-US" sz="2800" dirty="0">
                <a:solidFill>
                  <a:srgbClr val="FFC000"/>
                </a:solidFill>
              </a:rPr>
              <a:t>Budget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8853" y="2220337"/>
            <a:ext cx="27139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Commitment</a:t>
            </a:r>
            <a:r>
              <a:rPr lang="en-PH" altLang="en-US" sz="2800" dirty="0">
                <a:solidFill>
                  <a:srgbClr val="FFC000"/>
                </a:solidFill>
              </a:rPr>
              <a:t>s</a:t>
            </a:r>
            <a:endParaRPr lang="id-ID" altLang="en-US" sz="28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27166" y="3895705"/>
            <a:ext cx="248515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Disbursements/</a:t>
            </a:r>
            <a:endParaRPr lang="en-PH" altLang="en-US" sz="2800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Payments</a:t>
            </a:r>
            <a:endParaRPr lang="en-PH" sz="2800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46711" y="2261776"/>
            <a:ext cx="195391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Fair Value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00642" y="3915310"/>
            <a:ext cx="195391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SK Funds</a:t>
            </a:r>
          </a:p>
          <a:p>
            <a:pPr algn="ctr">
              <a:defRPr/>
            </a:pPr>
            <a:endParaRPr lang="id-ID" alt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96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8852" y="1578257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Rectangle 8"/>
          <p:cNvSpPr/>
          <p:nvPr/>
        </p:nvSpPr>
        <p:spPr>
          <a:xfrm>
            <a:off x="2184920" y="3445842"/>
            <a:ext cx="1953927" cy="186758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/>
          <p:cNvSpPr/>
          <p:nvPr/>
        </p:nvSpPr>
        <p:spPr>
          <a:xfrm>
            <a:off x="231005" y="1578257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 10"/>
          <p:cNvSpPr/>
          <p:nvPr/>
        </p:nvSpPr>
        <p:spPr>
          <a:xfrm>
            <a:off x="6092782" y="3445844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id-ID" altLang="en-US" sz="2800" dirty="0">
              <a:solidFill>
                <a:srgbClr val="FFC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46717" y="1578257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 12"/>
          <p:cNvSpPr/>
          <p:nvPr/>
        </p:nvSpPr>
        <p:spPr>
          <a:xfrm>
            <a:off x="10000630" y="3445844"/>
            <a:ext cx="1953927" cy="186758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 13"/>
          <p:cNvSpPr/>
          <p:nvPr/>
        </p:nvSpPr>
        <p:spPr>
          <a:xfrm>
            <a:off x="2184920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231005" y="3445844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Rectangle 15"/>
          <p:cNvSpPr/>
          <p:nvPr/>
        </p:nvSpPr>
        <p:spPr>
          <a:xfrm>
            <a:off x="4138852" y="3445844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/>
        </p:nvSpPr>
        <p:spPr>
          <a:xfrm>
            <a:off x="6092782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Rectangle 17"/>
          <p:cNvSpPr/>
          <p:nvPr/>
        </p:nvSpPr>
        <p:spPr>
          <a:xfrm>
            <a:off x="8046688" y="3445843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9" name="Rectangle 18"/>
          <p:cNvSpPr/>
          <p:nvPr/>
        </p:nvSpPr>
        <p:spPr>
          <a:xfrm>
            <a:off x="10000630" y="1578257"/>
            <a:ext cx="1953927" cy="1867586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2708" y="3699865"/>
            <a:ext cx="1862204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Property and Equipment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41892" y="2037730"/>
            <a:ext cx="195391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Receipts/</a:t>
            </a:r>
            <a:endParaRPr lang="en-PH" altLang="en-US" sz="2800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Collections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38857" y="3897017"/>
            <a:ext cx="195391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Reporting Period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92759" y="1778683"/>
            <a:ext cx="195391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Semi-expendable property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21837" y="4006738"/>
            <a:ext cx="2211412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Supplemental Budget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00600" y="1858510"/>
            <a:ext cx="1953915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800" dirty="0">
                <a:solidFill>
                  <a:srgbClr val="FFC000"/>
                </a:solidFill>
              </a:rPr>
              <a:t>Supplies and Materials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24496E"/>
                </a:soli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84780" y="1087655"/>
            <a:ext cx="6197600" cy="6892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PH" dirty="0">
                <a:solidFill>
                  <a:schemeClr val="bg2">
                    <a:lumMod val="25000"/>
                  </a:schemeClr>
                </a:solidFill>
              </a:rPr>
              <a:t>DEFINITION OF TERMS</a:t>
            </a:r>
          </a:p>
        </p:txBody>
      </p:sp>
    </p:spTree>
    <p:extLst>
      <p:ext uri="{BB962C8B-B14F-4D97-AF65-F5344CB8AC3E}">
        <p14:creationId xmlns:p14="http://schemas.microsoft.com/office/powerpoint/2010/main" val="22296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/>
      <p:bldP spid="25" grpId="0"/>
      <p:bldP spid="26" grpId="0"/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2493180" y="-2117560"/>
            <a:ext cx="8975560" cy="8975560"/>
            <a:chOff x="-2493180" y="-2117560"/>
            <a:chExt cx="8975560" cy="8975560"/>
          </a:xfrm>
        </p:grpSpPr>
        <p:sp>
          <p:nvSpPr>
            <p:cNvPr id="34" name="Oval 33"/>
            <p:cNvSpPr/>
            <p:nvPr/>
          </p:nvSpPr>
          <p:spPr>
            <a:xfrm>
              <a:off x="-2493180" y="-2117560"/>
              <a:ext cx="8975560" cy="8975560"/>
            </a:xfrm>
            <a:prstGeom prst="ellipse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1953927" cy="6858000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320233" y="1650617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Independence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in: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254110" y="1596410"/>
            <a:ext cx="525126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operations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233268" y="2736502"/>
            <a:ext cx="5958732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Disbursements and encashment of its funds</a:t>
            </a:r>
            <a:r>
              <a:rPr lang="id-ID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income and expenditures</a:t>
            </a: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en-PH" sz="28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5791846" y="4121497"/>
            <a:ext cx="6357413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r>
              <a:rPr lang="id-ID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funds deposited in the name of the SK in GOB/AGDB with </a:t>
            </a:r>
            <a:r>
              <a: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d-ID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chairperson and SK treasurer as signatories</a:t>
            </a:r>
            <a:endParaRPr lang="en-PH" sz="28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179605" y="1680877"/>
            <a:ext cx="399353" cy="3993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6" name="Oval 45"/>
          <p:cNvSpPr/>
          <p:nvPr/>
        </p:nvSpPr>
        <p:spPr>
          <a:xfrm>
            <a:off x="6254110" y="2810488"/>
            <a:ext cx="399353" cy="3993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7" name="Oval 46"/>
          <p:cNvSpPr/>
          <p:nvPr/>
        </p:nvSpPr>
        <p:spPr>
          <a:xfrm>
            <a:off x="5780252" y="4178739"/>
            <a:ext cx="399353" cy="3993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</p:spTree>
    <p:extLst>
      <p:ext uri="{BB962C8B-B14F-4D97-AF65-F5344CB8AC3E}">
        <p14:creationId xmlns:p14="http://schemas.microsoft.com/office/powerpoint/2010/main" val="3313262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43" grpId="0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656353" y="1858020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Independence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in: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24496E"/>
                </a:soli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14671815"/>
              </p:ext>
            </p:extLst>
          </p:nvPr>
        </p:nvGraphicFramePr>
        <p:xfrm>
          <a:off x="-1144336" y="1044336"/>
          <a:ext cx="7569199" cy="504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6353" y="3299254"/>
            <a:ext cx="2025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SK FUND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2017" y="2125939"/>
            <a:ext cx="637196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PH" sz="24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percent of Barangay Fund </a:t>
            </a: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 be set aside for the  SK.</a:t>
            </a:r>
            <a:endParaRPr lang="id-ID" sz="24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2016" y="3664102"/>
            <a:ext cx="637196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</a:t>
            </a:r>
            <a:r>
              <a:rPr lang="en-PH" sz="2400" kern="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angguniang</a:t>
            </a: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PH" sz="2400" kern="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arangay</a:t>
            </a:r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shall appropriate the SK fund in lump sum</a:t>
            </a: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d-ID" sz="24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8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Graphic spid="4" grpId="2">
        <p:bldAsOne/>
      </p:bldGraphic>
      <p:bldP spid="5" grpId="1"/>
      <p:bldP spid="5" grpId="2"/>
      <p:bldP spid="6" grpId="0" animBg="1"/>
      <p:bldP spid="6" grpId="1" animBg="1"/>
      <p:bldP spid="24" grpId="0" animBg="1"/>
      <p:bldP spid="2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7354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Rectangle 7"/>
          <p:cNvSpPr/>
          <p:nvPr/>
        </p:nvSpPr>
        <p:spPr>
          <a:xfrm>
            <a:off x="-1" y="1"/>
            <a:ext cx="610001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25" y="471641"/>
            <a:ext cx="3052450" cy="44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908711" y="471640"/>
            <a:ext cx="3052451" cy="4422863"/>
            <a:chOff x="5474710" y="1268760"/>
            <a:chExt cx="2271336" cy="3108476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Oval 12"/>
          <p:cNvSpPr/>
          <p:nvPr/>
        </p:nvSpPr>
        <p:spPr>
          <a:xfrm>
            <a:off x="4161322" y="1494322"/>
            <a:ext cx="3869356" cy="3869356"/>
          </a:xfrm>
          <a:prstGeom prst="ellipse">
            <a:avLst/>
          </a:prstGeom>
          <a:solidFill>
            <a:schemeClr val="bg2">
              <a:lumMod val="1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60665" y="2744559"/>
            <a:ext cx="2054191" cy="2178761"/>
          </a:xfrm>
          <a:noFill/>
          <a:ln w="12700">
            <a:noFill/>
            <a:prstDash val="sysDash"/>
          </a:ln>
        </p:spPr>
        <p:txBody>
          <a:bodyPr>
            <a:normAutofit/>
          </a:bodyPr>
          <a:lstStyle/>
          <a:p>
            <a:pPr algn="ctr"/>
            <a:r>
              <a:rPr lang="en-PH" altLang="en-US" sz="3600" b="1" dirty="0">
                <a:solidFill>
                  <a:srgbClr val="FFC000"/>
                </a:solidFill>
                <a:latin typeface="Franklin Gothic Medium" panose="020B0603020102020204" pitchFamily="34" charset="0"/>
                <a:ea typeface="Gadugi" panose="020B0502040204020203" pitchFamily="34" charset="0"/>
              </a:rPr>
              <a:t>Legal</a:t>
            </a:r>
            <a:br>
              <a:rPr lang="en-PH" altLang="en-US" sz="3600" b="1" dirty="0">
                <a:solidFill>
                  <a:srgbClr val="FFC000"/>
                </a:solidFill>
                <a:latin typeface="Franklin Gothic Medium" panose="020B0603020102020204" pitchFamily="34" charset="0"/>
                <a:ea typeface="Gadugi" panose="020B0502040204020203" pitchFamily="34" charset="0"/>
              </a:rPr>
            </a:br>
            <a:r>
              <a:rPr lang="en-PH" altLang="en-US" sz="3600" b="1" dirty="0">
                <a:solidFill>
                  <a:srgbClr val="FFC000"/>
                </a:solidFill>
                <a:latin typeface="Franklin Gothic Medium" panose="020B0603020102020204" pitchFamily="34" charset="0"/>
                <a:ea typeface="Gadugi" panose="020B0502040204020203" pitchFamily="34" charset="0"/>
              </a:rPr>
              <a:t>Basis</a:t>
            </a:r>
            <a:endParaRPr lang="en-PH" sz="3600" dirty="0">
              <a:solidFill>
                <a:srgbClr val="FFC000"/>
              </a:solidFill>
              <a:latin typeface="Franklin Gothic Medium" panose="020B0603020102020204" pitchFamily="34" charset="0"/>
              <a:ea typeface="Gadugi" panose="020B0502040204020203" pitchFamily="34" charset="0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5" y="4894504"/>
            <a:ext cx="3431529" cy="145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786" y="4972593"/>
            <a:ext cx="3508298" cy="154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8" name="Rectangle 17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6" name="Picture 2" descr="Image result for coa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61" y="1958401"/>
            <a:ext cx="1327230" cy="132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8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656353" y="1858020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Independence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in: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24496E"/>
                </a:soli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88305479"/>
              </p:ext>
            </p:extLst>
          </p:nvPr>
        </p:nvGraphicFramePr>
        <p:xfrm>
          <a:off x="-1144336" y="1044336"/>
          <a:ext cx="7569199" cy="504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6353" y="3299254"/>
            <a:ext cx="2025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SK FUND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2017" y="2125939"/>
            <a:ext cx="637196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fund automatically released, not subject to any lien or holdback</a:t>
            </a:r>
            <a:endParaRPr lang="id-ID" sz="24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2016" y="3664102"/>
            <a:ext cx="637196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SK share from the barangay released to SK not later than 5 working days from receipt of the IRA by the barangay. </a:t>
            </a:r>
            <a:endParaRPr lang="id-ID" sz="24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656353" y="1858020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Financial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Independence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in: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24496E"/>
                </a:soli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25234324"/>
              </p:ext>
            </p:extLst>
          </p:nvPr>
        </p:nvGraphicFramePr>
        <p:xfrm>
          <a:off x="-1144336" y="1044336"/>
          <a:ext cx="7569199" cy="5046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6353" y="3299254"/>
            <a:ext cx="202596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PH" sz="3200" dirty="0">
                <a:solidFill>
                  <a:schemeClr val="bg2">
                    <a:lumMod val="25000"/>
                  </a:schemeClr>
                </a:solidFill>
              </a:rPr>
              <a:t>SK FUND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9336" y="1794821"/>
            <a:ext cx="637196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funds </a:t>
            </a: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deposited in the current account of the SK not later than 5 WDs after the crediting of the monthly IRA share of the barangay</a:t>
            </a:r>
            <a:r>
              <a:rPr lang="en-PH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d-ID" sz="2400" kern="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99337" y="3591641"/>
            <a:ext cx="6371969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PH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d-ID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 </a:t>
            </a:r>
            <a:r>
              <a:rPr lang="id-ID" sz="24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monies</a:t>
            </a:r>
            <a:r>
              <a:rPr lang="id-ID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officially received by the SK officials in any capacity or on any occasion shall be accounted as SK Fund, unless otherwise provided by law</a:t>
            </a:r>
            <a:r>
              <a:rPr lang="en-PH" sz="24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d-ID" sz="24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" y="-1"/>
            <a:ext cx="12185821" cy="6853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496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0941" y="1235675"/>
            <a:ext cx="3431059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9182501" y="1728826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SK Funds Consist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of: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8783" y="1413062"/>
            <a:ext cx="64843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id-ID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10% </a:t>
            </a: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id-ID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GF </a:t>
            </a: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Barangay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proceeds from fund-raising activities </a:t>
            </a:r>
            <a:r>
              <a:rPr lang="id-ID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aligned wi</a:t>
            </a:r>
            <a:r>
              <a:rPr lang="en-PH" sz="32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CBYDP and ABYIP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contributions, monies and all other resources received without specific purposes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 received for specific purposes</a:t>
            </a:r>
          </a:p>
        </p:txBody>
      </p:sp>
    </p:spTree>
    <p:extLst>
      <p:ext uri="{BB962C8B-B14F-4D97-AF65-F5344CB8AC3E}">
        <p14:creationId xmlns:p14="http://schemas.microsoft.com/office/powerpoint/2010/main" val="2398288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364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rot="10800000" flipH="1">
            <a:off x="0" y="0"/>
            <a:ext cx="10364410" cy="6858000"/>
            <a:chOff x="0" y="0"/>
            <a:chExt cx="10364410" cy="6858000"/>
          </a:xfrm>
        </p:grpSpPr>
        <p:sp>
          <p:nvSpPr>
            <p:cNvPr id="3" name="Isosceles Triangle 2"/>
            <p:cNvSpPr/>
            <p:nvPr/>
          </p:nvSpPr>
          <p:spPr>
            <a:xfrm rot="10800000">
              <a:off x="1794932" y="0"/>
              <a:ext cx="8569478" cy="6858000"/>
            </a:xfrm>
            <a:prstGeom prst="triangle">
              <a:avLst>
                <a:gd name="adj" fmla="val 100000"/>
              </a:avLst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1"/>
              <a:ext cx="1827590" cy="6857999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5" name="Oval 4"/>
          <p:cNvSpPr/>
          <p:nvPr/>
        </p:nvSpPr>
        <p:spPr>
          <a:xfrm>
            <a:off x="4198307" y="1531306"/>
            <a:ext cx="3795386" cy="379538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308179" y="1947983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SK Funds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Shall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be: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244" y="3073930"/>
            <a:ext cx="36533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>
              <a:defRPr/>
            </a:pPr>
            <a:r>
              <a:rPr lang="id-ID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allocated in an annual budget, and if</a:t>
            </a: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d-ID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funds</a:t>
            </a: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d-ID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allow, in a supplemental budget in accordance with the adopted ABYIP</a:t>
            </a:r>
          </a:p>
        </p:txBody>
      </p:sp>
      <p:sp>
        <p:nvSpPr>
          <p:cNvPr id="8" name="Rectangle 7"/>
          <p:cNvSpPr/>
          <p:nvPr/>
        </p:nvSpPr>
        <p:spPr>
          <a:xfrm>
            <a:off x="7851163" y="838808"/>
            <a:ext cx="40736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id-ID" sz="2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utilized in accordance with the approved budget of the SK</a:t>
            </a:r>
            <a:r>
              <a:rPr lang="en-PH" sz="28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PH" sz="28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51163" y="838808"/>
            <a:ext cx="4308180" cy="4571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 10"/>
          <p:cNvSpPr/>
          <p:nvPr/>
        </p:nvSpPr>
        <p:spPr>
          <a:xfrm>
            <a:off x="0" y="2830882"/>
            <a:ext cx="4024566" cy="55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/>
          <p:cNvSpPr/>
          <p:nvPr/>
        </p:nvSpPr>
        <p:spPr>
          <a:xfrm>
            <a:off x="7050376" y="5847412"/>
            <a:ext cx="495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PH" kern="0" dirty="0">
                <a:solidFill>
                  <a:prstClr val="black"/>
                </a:solidFill>
                <a:latin typeface="Century Gothic" panose="020B0502020202020204"/>
              </a:rPr>
              <a:t>(Section 20(</a:t>
            </a:r>
            <a:r>
              <a:rPr lang="id-ID" kern="0" dirty="0">
                <a:solidFill>
                  <a:prstClr val="black"/>
                </a:solidFill>
                <a:latin typeface="Century Gothic" panose="020B0502020202020204"/>
              </a:rPr>
              <a:t>c</a:t>
            </a:r>
            <a:r>
              <a:rPr lang="en-PH" kern="0" dirty="0">
                <a:solidFill>
                  <a:prstClr val="black"/>
                </a:solidFill>
                <a:latin typeface="Century Gothic" panose="020B0502020202020204"/>
              </a:rPr>
              <a:t>) of the IRR of R.A. No.  10742)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823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8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1"/>
            <a:ext cx="413657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4136570" y="1"/>
            <a:ext cx="805543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76521" y="187890"/>
            <a:ext cx="2805298" cy="60228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lvl="1" indent="0">
              <a:spcBef>
                <a:spcPct val="0"/>
              </a:spcBef>
              <a:buClrTx/>
              <a:buSz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Utilization of SK funds  for </a:t>
            </a:r>
            <a:r>
              <a:rPr lang="en-US" altLang="en-US" sz="3200" b="1" dirty="0">
                <a:solidFill>
                  <a:srgbClr val="FFC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youth development </a:t>
            </a:r>
            <a:r>
              <a:rPr lang="en-US" altLang="en-US" sz="3200" dirty="0">
                <a:solidFill>
                  <a:srgbClr val="FFC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and </a:t>
            </a:r>
            <a:r>
              <a:rPr lang="en-US" altLang="en-US" sz="3200" b="1" dirty="0">
                <a:solidFill>
                  <a:srgbClr val="FFC000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empowerment purposes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PH" altLang="en-US" sz="32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27408" y="796297"/>
            <a:ext cx="7984843" cy="4401205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/>
        </p:spPr>
        <p:txBody>
          <a:bodyPr wrap="square" anchor="ctr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altLang="en-US" sz="2800" dirty="0">
                <a:solidFill>
                  <a:schemeClr val="bg1"/>
                </a:solidFill>
              </a:rPr>
              <a:t>Equitable access to Quality Education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Environmental Protection 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Climate Change Adaptation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Disaster Risk Reduction and Resiliency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Youth Employment and Livelihood</a:t>
            </a:r>
          </a:p>
          <a:p>
            <a:pPr marL="342900" indent="-342900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Health and Anti-drug Abuse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Gender Sensitivity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Sports Development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</a:rPr>
              <a:t>Capability Building which emphasizes leadership training</a:t>
            </a:r>
            <a:endParaRPr lang="id-ID" sz="2800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9" name="Rectangle 8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09907" y="5837322"/>
            <a:ext cx="377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PH" i="1" kern="0" dirty="0">
                <a:solidFill>
                  <a:schemeClr val="bg1"/>
                </a:solidFill>
                <a:latin typeface="Century Gothic" panose="020B0502020202020204"/>
              </a:rPr>
              <a:t>(Section 20a and 20c of the IRR)</a:t>
            </a:r>
          </a:p>
        </p:txBody>
      </p:sp>
    </p:spTree>
    <p:extLst>
      <p:ext uri="{BB962C8B-B14F-4D97-AF65-F5344CB8AC3E}">
        <p14:creationId xmlns:p14="http://schemas.microsoft.com/office/powerpoint/2010/main" val="1969225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316" y="631585"/>
            <a:ext cx="5788098" cy="5788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751751" y="0"/>
            <a:ext cx="343105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777189" y="1424825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SK Funds disbursed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pursuant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to: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5569" y="2151727"/>
            <a:ext cx="48183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</a:rPr>
              <a:t>RA No. 10742 and its IRR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</a:rPr>
              <a:t>RA No. 7160  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</a:rPr>
              <a:t>RA No. 9184 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3200" dirty="0">
                <a:solidFill>
                  <a:schemeClr val="bg1">
                    <a:lumMod val="95000"/>
                  </a:schemeClr>
                </a:solidFill>
              </a:rPr>
              <a:t>Other pertinent LRR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PH" sz="3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8783" y="5720864"/>
            <a:ext cx="4719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PH" kern="0" dirty="0">
                <a:solidFill>
                  <a:schemeClr val="bg1">
                    <a:lumMod val="85000"/>
                  </a:schemeClr>
                </a:solidFill>
                <a:latin typeface="Century Gothic" panose="020B0502020202020204"/>
              </a:rPr>
              <a:t>(Section 20 of the IRR of R.A. No.  10742)</a:t>
            </a:r>
          </a:p>
        </p:txBody>
      </p:sp>
    </p:spTree>
    <p:extLst>
      <p:ext uri="{BB962C8B-B14F-4D97-AF65-F5344CB8AC3E}">
        <p14:creationId xmlns:p14="http://schemas.microsoft.com/office/powerpoint/2010/main" val="2814039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316" y="631585"/>
            <a:ext cx="5788098" cy="5788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751751" y="0"/>
            <a:ext cx="3431059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777189" y="1424825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SK Funds disbursed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pursuant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to: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5569" y="2151727"/>
            <a:ext cx="48183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PH" sz="3600" dirty="0">
                <a:solidFill>
                  <a:schemeClr val="bg1">
                    <a:lumMod val="95000"/>
                  </a:schemeClr>
                </a:solidFill>
              </a:rPr>
              <a:t>Other pertinent LRR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DBM, DILG NYC JMC -01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 Circular 2012-001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 11768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LBC No. 148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 Circulars 02-2009,and 01-2022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en-GB" sz="3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PH" sz="3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93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35675"/>
            <a:ext cx="3431059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11796584" y="1235674"/>
            <a:ext cx="395416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3983278" y="776602"/>
            <a:ext cx="7436452" cy="532453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PH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revenues/receipts shall at all times be properly acknowledged by an </a:t>
            </a:r>
            <a:r>
              <a:rPr lang="en-PH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 Receipt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PH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id-ID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Disbursements/payments or disposition of the SK funds or property shall bear the approval of the proper officials</a:t>
            </a:r>
          </a:p>
          <a:p>
            <a:pPr marL="457200" indent="-457200" defTabSz="342900">
              <a:buFont typeface="Courier New" panose="02070309020205020404" pitchFamily="49" charset="0"/>
              <a:buChar char="o"/>
            </a:pPr>
            <a:endParaRPr lang="id-ID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indent="-538163" defTabSz="342900">
              <a:buFont typeface="Courier New" panose="02070309020205020404" pitchFamily="49" charset="0"/>
              <a:buChar char="o"/>
            </a:pPr>
            <a:r>
              <a:rPr lang="id-ID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claims/disbursements shall be supported with complete documentation</a:t>
            </a:r>
            <a:endParaRPr lang="id-ID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342900">
              <a:buFont typeface="Courier New" panose="02070309020205020404" pitchFamily="49" charset="0"/>
              <a:buChar char="o"/>
            </a:pPr>
            <a:endParaRPr lang="id-ID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PH" sz="3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64" y="2081247"/>
            <a:ext cx="3983277" cy="22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1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35675"/>
            <a:ext cx="3431059" cy="1958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11796584" y="1235674"/>
            <a:ext cx="395416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4371668" y="1453708"/>
            <a:ext cx="6484307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38163" indent="-538163" algn="just" defTabSz="342900">
              <a:buFont typeface="Courier New" panose="02070309020205020404" pitchFamily="49" charset="0"/>
              <a:buChar char="o"/>
            </a:pP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Chairperson shall be immediately and primarily responsible for all the funds and property pertaining to the SK</a:t>
            </a:r>
          </a:p>
          <a:p>
            <a:pPr algn="just" defTabSz="342900"/>
            <a:endParaRPr lang="en-PH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342900"/>
            <a:endParaRPr lang="en-PH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indent="-538163" algn="just" defTabSz="342900">
              <a:buFont typeface="Courier New" panose="02070309020205020404" pitchFamily="49" charset="0"/>
              <a:buChar char="o"/>
            </a:pP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Treasurer shall be responsible in the proper handling or custody of the funds and property of the SK</a:t>
            </a:r>
          </a:p>
          <a:p>
            <a:pPr>
              <a:defRPr/>
            </a:pPr>
            <a:endParaRPr lang="id-ID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3661560"/>
            <a:ext cx="3431059" cy="1958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" y="987452"/>
            <a:ext cx="2472935" cy="2472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2" y="3318914"/>
            <a:ext cx="2641328" cy="26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47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35675"/>
            <a:ext cx="3431059" cy="1958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11796584" y="1235674"/>
            <a:ext cx="395416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4414040" y="1768510"/>
            <a:ext cx="6484307" cy="39703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538163" indent="-538163" algn="just" defTabSz="342900">
              <a:buFont typeface="Courier New" panose="02070309020205020404" pitchFamily="49" charset="0"/>
              <a:buChar char="o"/>
            </a:pP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SK Chairperson with the concurrence of the majority of all the SK members shall designate a Budget Monitoring Officer (BMO) who shall be responsible in monitoring the SK budget and preparation of budget reports. The BMO shall come from the SK officials</a:t>
            </a:r>
          </a:p>
          <a:p>
            <a:pPr>
              <a:defRPr/>
            </a:pPr>
            <a:endParaRPr lang="id-ID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" y="3661560"/>
            <a:ext cx="3431059" cy="1958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9" y="987452"/>
            <a:ext cx="2472935" cy="2472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2" y="3318914"/>
            <a:ext cx="2641328" cy="26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2192000" cy="491103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1"/>
            <a:ext cx="12192000" cy="4911030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Rectangle 26"/>
          <p:cNvSpPr/>
          <p:nvPr/>
        </p:nvSpPr>
        <p:spPr>
          <a:xfrm>
            <a:off x="0" y="4911030"/>
            <a:ext cx="12192000" cy="434109"/>
          </a:xfrm>
          <a:prstGeom prst="rect">
            <a:avLst/>
          </a:prstGeom>
          <a:gradFill flip="none" rotWithShape="1">
            <a:gsLst>
              <a:gs pos="0">
                <a:srgbClr val="24496E"/>
              </a:gs>
              <a:gs pos="50000">
                <a:schemeClr val="accent1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85247" y="-15663"/>
            <a:ext cx="4441371" cy="643534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611865" y="1615726"/>
            <a:ext cx="5418006" cy="347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Demi" panose="020B0703020102020204" pitchFamily="34" charset="0"/>
              </a:rPr>
              <a:t>RA 10742</a:t>
            </a:r>
            <a:endParaRPr lang="id-ID" altLang="en-US" sz="11000" dirty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27793" y="1680191"/>
            <a:ext cx="62659" cy="348237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89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9" grpId="0" uiExpand="1" build="p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-122542"/>
            <a:ext cx="12192001" cy="6980542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82" y="-407600"/>
            <a:ext cx="8322537" cy="832253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59259" y="-72057"/>
            <a:ext cx="3431059" cy="6858000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303296" y="1189484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buNone/>
            </a:pPr>
            <a:r>
              <a:rPr lang="en-PH" sz="32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Every accountable officer shall be properly bonded in accordance with law</a:t>
            </a:r>
            <a:r>
              <a:rPr lang="en-PH" altLang="en-US" sz="32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672050" y="1905506"/>
            <a:ext cx="64843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PH" sz="3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Sec. 101, PD 1445</a:t>
            </a:r>
          </a:p>
          <a:p>
            <a:pPr marL="342900" indent="-342900" algn="just">
              <a:buFontTx/>
              <a:buChar char="-"/>
            </a:pPr>
            <a:r>
              <a:rPr lang="en-PH" sz="3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No. 292</a:t>
            </a:r>
          </a:p>
          <a:p>
            <a:pPr marL="342900" indent="-342900" algn="just">
              <a:buFontTx/>
              <a:buChar char="-"/>
            </a:pPr>
            <a:r>
              <a:rPr lang="en-PH" sz="3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Treasury Circular No. 02-2009</a:t>
            </a:r>
          </a:p>
          <a:p>
            <a:pPr marL="342900" indent="-342900" algn="just">
              <a:buFontTx/>
              <a:buChar char="-"/>
            </a:pPr>
            <a:r>
              <a:rPr lang="en-PH" sz="3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pertinent issuances of the BTR</a:t>
            </a:r>
          </a:p>
        </p:txBody>
      </p:sp>
    </p:spTree>
    <p:extLst>
      <p:ext uri="{BB962C8B-B14F-4D97-AF65-F5344CB8AC3E}">
        <p14:creationId xmlns:p14="http://schemas.microsoft.com/office/powerpoint/2010/main" val="279267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35675"/>
            <a:ext cx="3431059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11796584" y="1235674"/>
            <a:ext cx="395416" cy="438664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4196840" y="1424825"/>
            <a:ext cx="6484307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endParaRPr lang="en-PH" sz="28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PH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 financial transactions shall be kept under </a:t>
            </a:r>
            <a:r>
              <a:rPr lang="en-PH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cash basis of  accounting </a:t>
            </a:r>
            <a:r>
              <a:rPr lang="en-PH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a </a:t>
            </a:r>
            <a:r>
              <a:rPr lang="en-PH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single-entry bookkeeping system</a:t>
            </a:r>
            <a:r>
              <a:rPr lang="en-PH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recorded in accordance with the </a:t>
            </a:r>
            <a:r>
              <a:rPr lang="en-PH" sz="2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of accounts</a:t>
            </a:r>
            <a:r>
              <a:rPr lang="en-PH" sz="2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provided in the HFTSK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1" y="2190575"/>
            <a:ext cx="2476846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82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2493180" y="-2117560"/>
            <a:ext cx="8975560" cy="8975560"/>
            <a:chOff x="-2493180" y="-2117560"/>
            <a:chExt cx="8975560" cy="8975560"/>
          </a:xfrm>
        </p:grpSpPr>
        <p:sp>
          <p:nvSpPr>
            <p:cNvPr id="34" name="Oval 33"/>
            <p:cNvSpPr/>
            <p:nvPr/>
          </p:nvSpPr>
          <p:spPr>
            <a:xfrm>
              <a:off x="-2493180" y="-2117560"/>
              <a:ext cx="8975560" cy="8975560"/>
            </a:xfrm>
            <a:prstGeom prst="ellipse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1953927" cy="6858000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18" name="Picture 17" descr="Image result for collects cash in pe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55"/>
          <a:stretch/>
        </p:blipFill>
        <p:spPr bwMode="auto">
          <a:xfrm>
            <a:off x="-329203" y="-35596"/>
            <a:ext cx="6219308" cy="6246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008959" y="599214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Cash Basis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09914" y="1884166"/>
            <a:ext cx="5745173" cy="1384995"/>
            <a:chOff x="6179605" y="1596410"/>
            <a:chExt cx="5745173" cy="1384995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6254110" y="1596410"/>
              <a:ext cx="5670668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r>
                <a:rPr lang="en-PH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records transactions and events only when cash is received or paid</a:t>
              </a:r>
              <a:endPara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179605" y="1680877"/>
              <a:ext cx="399353" cy="3993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90105" y="3972896"/>
            <a:ext cx="5958732" cy="954107"/>
            <a:chOff x="6179605" y="3121390"/>
            <a:chExt cx="5958732" cy="954107"/>
          </a:xfrm>
        </p:grpSpPr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6179605" y="3121390"/>
              <a:ext cx="595873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r>
                <a:rPr lang="en-PH" sz="2800" kern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Non-cash transactions are reported in the NTFS</a:t>
              </a:r>
              <a:endParaRPr lang="id-ID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189457" y="3135872"/>
              <a:ext cx="399353" cy="3993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253495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2493180" y="-2117560"/>
            <a:ext cx="8975560" cy="8975560"/>
            <a:chOff x="-2493180" y="-2117560"/>
            <a:chExt cx="8975560" cy="8975560"/>
          </a:xfrm>
        </p:grpSpPr>
        <p:sp>
          <p:nvSpPr>
            <p:cNvPr id="34" name="Oval 33"/>
            <p:cNvSpPr/>
            <p:nvPr/>
          </p:nvSpPr>
          <p:spPr>
            <a:xfrm>
              <a:off x="-2493180" y="-2117560"/>
              <a:ext cx="8975560" cy="8975560"/>
            </a:xfrm>
            <a:prstGeom prst="ellipse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1953927" cy="6858000"/>
            </a:xfrm>
            <a:prstGeom prst="rect">
              <a:avLst/>
            </a:prstGeom>
            <a:solidFill>
              <a:srgbClr val="2449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pic>
        <p:nvPicPr>
          <p:cNvPr id="18" name="Picture 17" descr="Image result for collects cash in pe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55"/>
          <a:stretch/>
        </p:blipFill>
        <p:spPr bwMode="auto">
          <a:xfrm>
            <a:off x="-329203" y="-35596"/>
            <a:ext cx="6219308" cy="62463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1" name="Rectangle 2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2" name="Picture 2" descr="Image result for coa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1008959" y="599214"/>
            <a:ext cx="3542984" cy="296203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4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Cash Basis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284780" y="337170"/>
            <a:ext cx="8897721" cy="75048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dirty="0">
                <a:gradFill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</a:gradFill>
                <a:latin typeface="Franklin Gothic Medium" panose="020B0603020102020204" pitchFamily="34" charset="0"/>
              </a:rPr>
              <a:t>BASIC STANDARDS AND POLICIES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30993" y="1911910"/>
            <a:ext cx="5745173" cy="2677656"/>
            <a:chOff x="6179605" y="1596410"/>
            <a:chExt cx="5745173" cy="2677656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6254110" y="1596410"/>
              <a:ext cx="5670668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r>
                <a:rPr lang="en-PH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FS provide readers with information about the sources of cash received, the purposes for which the cash was used and the cash balance  </a:t>
              </a:r>
            </a:p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endPara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179605" y="1680877"/>
              <a:ext cx="399353" cy="3993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55771" y="4482997"/>
            <a:ext cx="6369007" cy="954107"/>
            <a:chOff x="5780252" y="4121497"/>
            <a:chExt cx="6369007" cy="954107"/>
          </a:xfrm>
        </p:grpSpPr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5791846" y="4121497"/>
              <a:ext cx="635741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r>
                <a:rPr lang="en-PH" sz="28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focus is on cash liquidity </a:t>
              </a:r>
            </a:p>
            <a:p>
              <a:pPr marL="571500" indent="-571500" defTabSz="457200">
                <a:buFont typeface="Courier New" panose="02070309020205020404" pitchFamily="49" charset="0"/>
                <a:buChar char="o"/>
                <a:defRPr/>
              </a:pPr>
              <a:endParaRPr lang="en-PH" sz="2800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780252" y="4178739"/>
              <a:ext cx="399353" cy="3993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8165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12192001" cy="914398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796974" y="625928"/>
            <a:ext cx="6598047" cy="136071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d-ID" altLang="en-US" sz="3600" dirty="0">
                <a:solidFill>
                  <a:srgbClr val="FFC000"/>
                </a:solidFill>
                <a:latin typeface="Franklin Gothic Medium" panose="020B0603020102020204" pitchFamily="34" charset="0"/>
              </a:rPr>
              <a:t>SK TRANSACTION AREAS</a:t>
            </a:r>
            <a:endParaRPr lang="en-PH" altLang="en-US" sz="3600" dirty="0">
              <a:solidFill>
                <a:srgbClr val="FFC000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63828" y="1630875"/>
            <a:ext cx="2001985" cy="4378039"/>
            <a:chOff x="2063828" y="1630875"/>
            <a:chExt cx="2001985" cy="4378039"/>
          </a:xfrm>
        </p:grpSpPr>
        <p:sp>
          <p:nvSpPr>
            <p:cNvPr id="10" name="Rectangle 9"/>
            <p:cNvSpPr/>
            <p:nvPr/>
          </p:nvSpPr>
          <p:spPr>
            <a:xfrm>
              <a:off x="4011384" y="1763484"/>
              <a:ext cx="54429" cy="4245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3828" y="2886666"/>
              <a:ext cx="1862204" cy="13234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PH" altLang="en-US" sz="2000" dirty="0">
                  <a:solidFill>
                    <a:schemeClr val="bg1"/>
                  </a:solidFill>
                </a:rPr>
                <a:t>Receipts/</a:t>
              </a:r>
            </a:p>
            <a:p>
              <a:pPr algn="ctr">
                <a:defRPr/>
              </a:pPr>
              <a:r>
                <a:rPr lang="en-PH" altLang="en-US" sz="2000" dirty="0">
                  <a:solidFill>
                    <a:schemeClr val="bg1"/>
                  </a:solidFill>
                </a:rPr>
                <a:t>Collections</a:t>
              </a:r>
            </a:p>
            <a:p>
              <a:pPr algn="ctr">
                <a:defRPr/>
              </a:pPr>
              <a:r>
                <a:rPr lang="en-PH" altLang="en-US" sz="2000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defRPr/>
              </a:pPr>
              <a:r>
                <a:rPr lang="en-PH" altLang="en-US" sz="2000" dirty="0">
                  <a:solidFill>
                    <a:schemeClr val="bg1"/>
                  </a:solidFill>
                </a:rPr>
                <a:t>Deposits</a:t>
              </a:r>
              <a:endParaRPr lang="id-ID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454" y="1630875"/>
              <a:ext cx="1126599" cy="112659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191928" y="1626979"/>
            <a:ext cx="1988685" cy="4381935"/>
            <a:chOff x="6191928" y="1626979"/>
            <a:chExt cx="1988685" cy="4381935"/>
          </a:xfrm>
        </p:grpSpPr>
        <p:sp>
          <p:nvSpPr>
            <p:cNvPr id="11" name="Rectangle 10"/>
            <p:cNvSpPr/>
            <p:nvPr/>
          </p:nvSpPr>
          <p:spPr>
            <a:xfrm>
              <a:off x="8126184" y="1763484"/>
              <a:ext cx="54429" cy="4245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91928" y="3194442"/>
              <a:ext cx="186220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PH" altLang="en-US" sz="2000" dirty="0">
                  <a:solidFill>
                    <a:schemeClr val="bg1"/>
                  </a:solidFill>
                </a:rPr>
                <a:t>Supplies and Materials</a:t>
              </a:r>
              <a:endParaRPr lang="id-ID" alt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415" y="1626979"/>
              <a:ext cx="1161748" cy="1161748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329797" y="1672088"/>
            <a:ext cx="1862204" cy="2502784"/>
            <a:chOff x="10329797" y="1672088"/>
            <a:chExt cx="1862204" cy="2502784"/>
          </a:xfrm>
        </p:grpSpPr>
        <p:sp>
          <p:nvSpPr>
            <p:cNvPr id="25" name="TextBox 24"/>
            <p:cNvSpPr txBox="1"/>
            <p:nvPr/>
          </p:nvSpPr>
          <p:spPr>
            <a:xfrm>
              <a:off x="10329797" y="3159209"/>
              <a:ext cx="1862204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</a:rPr>
                <a:t>Financial Statements Other Reports</a:t>
              </a:r>
              <a:endParaRPr lang="en-PH" alt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923" y="1672088"/>
              <a:ext cx="855964" cy="9986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120918" y="1621728"/>
            <a:ext cx="2002295" cy="4387186"/>
            <a:chOff x="4120918" y="1621728"/>
            <a:chExt cx="2002295" cy="4387186"/>
          </a:xfrm>
        </p:grpSpPr>
        <p:sp>
          <p:nvSpPr>
            <p:cNvPr id="13" name="Rectangle 12"/>
            <p:cNvSpPr/>
            <p:nvPr/>
          </p:nvSpPr>
          <p:spPr>
            <a:xfrm>
              <a:off x="6068784" y="1763484"/>
              <a:ext cx="54429" cy="4245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20918" y="3194441"/>
              <a:ext cx="186220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</a:rPr>
                <a:t>Disbursements/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</a:rPr>
                <a:t>Payments</a:t>
              </a:r>
              <a:endParaRPr lang="id-ID" alt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584" y="1621728"/>
              <a:ext cx="1234628" cy="122886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90500" y="1621728"/>
            <a:ext cx="1862204" cy="4387186"/>
            <a:chOff x="190500" y="1621728"/>
            <a:chExt cx="1862204" cy="4387186"/>
          </a:xfrm>
        </p:grpSpPr>
        <p:sp>
          <p:nvSpPr>
            <p:cNvPr id="9" name="Rectangle 8"/>
            <p:cNvSpPr/>
            <p:nvPr/>
          </p:nvSpPr>
          <p:spPr>
            <a:xfrm>
              <a:off x="1924048" y="1763484"/>
              <a:ext cx="54429" cy="4245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500" y="3348331"/>
              <a:ext cx="1862204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id-ID" altLang="en-US" sz="2000" dirty="0">
                  <a:solidFill>
                    <a:schemeClr val="bg1"/>
                  </a:solidFill>
                </a:rPr>
                <a:t>Budget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78" y="1621728"/>
              <a:ext cx="974725" cy="98387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321380" y="1644850"/>
            <a:ext cx="1984672" cy="4364064"/>
            <a:chOff x="8321380" y="1644850"/>
            <a:chExt cx="1984672" cy="4364064"/>
          </a:xfrm>
        </p:grpSpPr>
        <p:sp>
          <p:nvSpPr>
            <p:cNvPr id="12" name="Rectangle 11"/>
            <p:cNvSpPr/>
            <p:nvPr/>
          </p:nvSpPr>
          <p:spPr>
            <a:xfrm>
              <a:off x="10251623" y="1763484"/>
              <a:ext cx="54429" cy="42454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21380" y="3198214"/>
              <a:ext cx="1862204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bg1">
                      <a:lumMod val="95000"/>
                    </a:schemeClr>
                  </a:solidFill>
                </a:rPr>
                <a:t>Property and Equipment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8001" y="1644850"/>
              <a:ext cx="1348127" cy="1348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04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143000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" y="103416"/>
            <a:ext cx="12192001" cy="6858000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Rectangle 8"/>
          <p:cNvSpPr/>
          <p:nvPr/>
        </p:nvSpPr>
        <p:spPr>
          <a:xfrm>
            <a:off x="672050" y="1100502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21724" y="1120648"/>
            <a:ext cx="186220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id-ID" altLang="en-US" sz="2000" dirty="0">
                <a:solidFill>
                  <a:schemeClr val="bg1"/>
                </a:solidFill>
              </a:rPr>
              <a:t>Budget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7" y="1589536"/>
            <a:ext cx="974725" cy="9838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3309" y="415762"/>
            <a:ext cx="94670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Who is the Budget Monitoring Officer?</a:t>
            </a:r>
            <a:endParaRPr lang="en-PH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Registry of Budget, Commitments, Payments and Balances (RBCPB)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Registry of Specific Purpose Fund, Commitments, Payments and Balances (RSPFCPB)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Budget, Commitments, Payments and Balances</a:t>
            </a:r>
            <a:endParaRPr lang="en-PH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of Specific Purpose Fund, Commitments, Payments and Balances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GB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Statement of Comparison of Budget and Actual Amounts</a:t>
            </a:r>
          </a:p>
          <a:p>
            <a:pPr defTabSz="457200">
              <a:defRPr/>
            </a:pPr>
            <a:r>
              <a:rPr lang="en-GB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d-ID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429386" y="1755393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Oval 23"/>
          <p:cNvSpPr/>
          <p:nvPr/>
        </p:nvSpPr>
        <p:spPr>
          <a:xfrm>
            <a:off x="2413307" y="1098620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5" name="Oval 24"/>
          <p:cNvSpPr/>
          <p:nvPr/>
        </p:nvSpPr>
        <p:spPr>
          <a:xfrm>
            <a:off x="2429386" y="2815414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6" name="Oval 25"/>
          <p:cNvSpPr/>
          <p:nvPr/>
        </p:nvSpPr>
        <p:spPr>
          <a:xfrm>
            <a:off x="2446743" y="3428485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7" name="Oval 26"/>
          <p:cNvSpPr/>
          <p:nvPr/>
        </p:nvSpPr>
        <p:spPr>
          <a:xfrm>
            <a:off x="2413307" y="4519023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7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88763 -0.1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40925 -0.1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6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4095 -0.1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7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/>
      <p:bldP spid="2" grpId="0" uiExpand="1" build="allAtOnce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572"/>
            <a:ext cx="12191999" cy="8016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398" y="122542"/>
            <a:ext cx="12192001" cy="6858000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tx1"/>
                </a:solidFill>
              </a:endParaRPr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/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96185" y="2549028"/>
            <a:ext cx="11124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the SK’s Collecting Officer?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of Cash Receipts, Deposits and Other Related Financial Transactions (RCRD)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of Cash in Bank and Other Related Financial Transactions (RCB)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Statement of Receipts and Payments (SRP)</a:t>
            </a: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00" y="-2300529"/>
            <a:ext cx="1126599" cy="11265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78051" y="-1208964"/>
            <a:ext cx="677428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PH" altLang="en-US" sz="3600" dirty="0">
                <a:solidFill>
                  <a:schemeClr val="bg1"/>
                </a:solidFill>
              </a:rPr>
              <a:t>Receipts/Collections</a:t>
            </a:r>
          </a:p>
          <a:p>
            <a:pPr algn="ctr">
              <a:defRPr/>
            </a:pPr>
            <a:r>
              <a:rPr lang="en-PH" altLang="en-US" sz="3600" dirty="0">
                <a:solidFill>
                  <a:schemeClr val="bg1"/>
                </a:solidFill>
              </a:rPr>
              <a:t>and Deposits</a:t>
            </a:r>
            <a:endParaRPr lang="id-ID" altLang="en-US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6572" y="1876388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60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3976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1.66667E-6 0.4201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9884 L 0.90417 -0.2372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25" y="-692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20" grpId="0"/>
      <p:bldP spid="20" grpId="1"/>
      <p:bldP spid="24" grpId="0" animBg="1"/>
      <p:bldP spid="24" grpId="1" animBg="1"/>
      <p:bldP spid="24" grpId="2" animBg="1"/>
      <p:bldP spid="24" grpId="3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" y="-1963241"/>
            <a:ext cx="12199057" cy="9149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057" y="21572"/>
            <a:ext cx="12192001" cy="6857999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78477" y="1691214"/>
            <a:ext cx="91153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the SK’s Disbursing Officer?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Disbursement voucher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payment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2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of Cash in Bank and Other Related Financial Transactions (RCB)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endParaRPr lang="en-PH" sz="3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32906" y="2021272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2138339" y="2807315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2148652" y="3470031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4609545" y="-734380"/>
            <a:ext cx="2972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PH" altLang="en-US" sz="3600" dirty="0">
                <a:solidFill>
                  <a:schemeClr val="bg1"/>
                </a:solidFill>
              </a:rPr>
              <a:t>Disbursements</a:t>
            </a:r>
            <a:endParaRPr lang="id-ID" altLang="en-US" sz="3600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089725" y="4255362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36" y="122542"/>
            <a:ext cx="1234628" cy="122886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24048" y="1763484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02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3519 L -0.00105 0.36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16713 L -0.01693 0.23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14769 L 0.3388 -0.331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4" y="-91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uiExpand="1" build="allAtOnce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4" grpId="0"/>
      <p:bldP spid="4" grpId="1"/>
      <p:bldP spid="24" grpId="0" animBg="1"/>
      <p:bldP spid="24" grpId="1" animBg="1"/>
      <p:bldP spid="22" grpId="0" animBg="1"/>
      <p:bldP spid="22" grpId="1" animBg="1"/>
      <p:bldP spid="22" grpId="2" animBg="1"/>
      <p:bldP spid="22" grpId="3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0463"/>
            <a:ext cx="11793895" cy="73403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391" y="550506"/>
            <a:ext cx="10851503" cy="6307494"/>
          </a:xfrm>
          <a:prstGeom prst="rect">
            <a:avLst/>
          </a:prstGeom>
          <a:solidFill>
            <a:schemeClr val="bg2">
              <a:lumMod val="2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243205" y="2975733"/>
            <a:ext cx="91153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Supplies and Materials/Semi-expendable property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the SK’s Supply Officer? 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 No. 9184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committees are created? 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records are maintained?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endParaRPr lang="en-PH" sz="28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endParaRPr lang="en-PH" sz="28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282594" y="3197641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2282594" y="3842066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2282594" y="4478432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24" y="-2659526"/>
            <a:ext cx="1161748" cy="1161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85104" y="-412946"/>
            <a:ext cx="4421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PH" altLang="en-US" sz="3600" dirty="0">
                <a:solidFill>
                  <a:schemeClr val="bg1"/>
                </a:solidFill>
              </a:rPr>
              <a:t>Supplies and Materials</a:t>
            </a:r>
            <a:endParaRPr lang="id-ID" altLang="en-US" sz="36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24048" y="1763484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82594" y="5159827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2282594" y="5785677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8953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4652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0.412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34127 -0.184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4" grpId="0"/>
      <p:bldP spid="4" grpId="1"/>
      <p:bldP spid="22" grpId="0" animBg="1"/>
      <p:bldP spid="22" grpId="1" animBg="1"/>
      <p:bldP spid="22" grpId="2" animBg="1"/>
      <p:bldP spid="22" grpId="3" animBg="1"/>
      <p:bldP spid="26" grpId="0" animBg="1"/>
      <p:bldP spid="26" grpId="1" animBg="1"/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8794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" y="21572"/>
            <a:ext cx="12192001" cy="6891038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44936" y="2299719"/>
            <a:ext cx="911535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Tangible property of P15,000 and up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 No. 9184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records are maintained? </a:t>
            </a: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sz="28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90704" y="2729236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2023773" y="3594649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1990704" y="4389680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3919153" y="-746799"/>
            <a:ext cx="4353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PH" altLang="en-US" sz="3200" b="1" dirty="0">
                <a:solidFill>
                  <a:schemeClr val="bg1"/>
                </a:solidFill>
              </a:rPr>
              <a:t>Property and Equipment</a:t>
            </a:r>
            <a:endParaRPr lang="id-ID" altLang="en-US" sz="32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757" y="-2048968"/>
            <a:ext cx="1348127" cy="134812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45253" y="1033570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05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3.95833E-6 0.4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34329 L 0 0.109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26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13681 L 0.3375 -0.2585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uiExpand="1" build="allAtOnce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4" grpId="0"/>
      <p:bldP spid="4" grpId="1"/>
      <p:bldP spid="22" grpId="0" animBg="1"/>
      <p:bldP spid="22" grpId="1" animBg="1"/>
      <p:bldP spid="22" grpId="2" animBg="1"/>
      <p:bldP spid="22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61828" y="1641132"/>
            <a:ext cx="7005197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lnSpc>
                <a:spcPct val="150000"/>
              </a:lnSpc>
              <a:buAutoNum type="arabicPeriod"/>
            </a:pPr>
            <a:r>
              <a:rPr lang="en-PH" altLang="en-US" sz="3200" dirty="0">
                <a:latin typeface="+mn-lt"/>
              </a:rPr>
              <a:t>Formulate the CBYDP and ABYIP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PH" altLang="en-US" sz="3200" dirty="0">
                <a:latin typeface="+mn-lt"/>
              </a:rPr>
              <a:t>Approve the annual and supplemental  SK budget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PH" altLang="en-US" sz="3200" dirty="0">
                <a:latin typeface="+mn-lt"/>
              </a:rPr>
              <a:t>Promulgate resolutions for SK objectives</a:t>
            </a:r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 build="p"/>
      <p:bldP spid="26" grpId="0" animBg="1"/>
      <p:bldP spid="26" grpId="1" animBg="1"/>
      <p:bldP spid="22" grpId="0" uiExpand="1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01980" y="-898875"/>
            <a:ext cx="14593980" cy="9056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24269" y="-567900"/>
            <a:ext cx="12192001" cy="6858000"/>
          </a:xfrm>
          <a:prstGeom prst="rect">
            <a:avLst/>
          </a:prstGeom>
          <a:solidFill>
            <a:schemeClr val="bg2">
              <a:lumMod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4000" b="1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924269" y="6333294"/>
            <a:ext cx="12192001" cy="503134"/>
            <a:chOff x="-924270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924270" y="6360261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>
                <a:solidFill>
                  <a:schemeClr val="tx1"/>
                </a:solidFill>
              </a:endParaRPr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/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63661" y="1163234"/>
            <a:ext cx="108460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SRP – Statement of Receipts and Payments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SCBAA – Statement of Comparison of Budget and Actual Amounts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NFS – Notes to Financial Statements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8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RIPSM/RIDSM – Report on Inventory of Purchased Supplies and Materials / Report on Inventory of Donated Supplies and Materials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endParaRPr lang="en-PH" sz="28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sz="20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9113" y="3392602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0442" y="2744903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86855" y="-213762"/>
            <a:ext cx="59208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PH" altLang="en-US" sz="4000" b="1" dirty="0">
                <a:solidFill>
                  <a:schemeClr val="bg1"/>
                </a:solidFill>
              </a:rPr>
              <a:t>Financial Statements</a:t>
            </a:r>
          </a:p>
          <a:p>
            <a:pPr algn="ctr">
              <a:defRPr/>
            </a:pPr>
            <a:r>
              <a:rPr lang="en-PH" altLang="en-US" sz="4000" b="1" dirty="0">
                <a:solidFill>
                  <a:schemeClr val="bg1"/>
                </a:solidFill>
              </a:rPr>
              <a:t>and other reports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18" y="-2007547"/>
            <a:ext cx="855964" cy="9986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1398" y="-449732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2661" y="1499811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2661" y="2122357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8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410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9815 L -4.79167E-6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1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3 -0.39815 L 0.28789 -0.519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-608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29" grpId="0" animBg="1"/>
      <p:bldP spid="29" grpId="1" animBg="1"/>
      <p:bldP spid="30" grpId="0" animBg="1"/>
      <p:bldP spid="30" grpId="1" animBg="1"/>
      <p:bldP spid="4" grpId="0"/>
      <p:bldP spid="4" grpId="1"/>
      <p:bldP spid="23" grpId="0" animBg="1"/>
      <p:bldP spid="23" grpId="1" animBg="1"/>
      <p:bldP spid="23" grpId="2" animBg="1"/>
      <p:bldP spid="23" grpId="3" animBg="1"/>
      <p:bldP spid="28" grpId="0" animBg="1"/>
      <p:bldP spid="28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159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326162"/>
            <a:ext cx="12192001" cy="7184162"/>
          </a:xfrm>
          <a:prstGeom prst="rect">
            <a:avLst/>
          </a:prstGeom>
          <a:solidFill>
            <a:schemeClr val="bg2">
              <a:lumMod val="2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6" name="Group 1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7" name="Rectangle 1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026626" y="2120159"/>
            <a:ext cx="980271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RIPPE/RIDPE – Report on Inventory of Purchased Property &amp; Equipment/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Report on Inventory of Donated Property &amp; Equipment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SBCPB – Summary of Budget, Commitments, Payments and Balances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SSPFCPB – Summary of Special Purpose Fund, Commitments, Payments and Balances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BRS – Bank Reconciliation Statement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PH" sz="24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RAAF  - Registry of Accountability for Accountable Forms</a:t>
            </a:r>
          </a:p>
          <a:p>
            <a:pPr marL="571500" indent="-571500" defTabSz="45720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endParaRPr lang="en-PH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457200">
              <a:buFont typeface="Courier New" panose="02070309020205020404" pitchFamily="49" charset="0"/>
              <a:buChar char="o"/>
              <a:defRPr/>
            </a:pPr>
            <a:endParaRPr lang="id-ID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47191" y="3430944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2060070" y="3986213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4493072" y="-734380"/>
            <a:ext cx="32058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PH" altLang="en-US" sz="2800" dirty="0">
                <a:solidFill>
                  <a:schemeClr val="bg1"/>
                </a:solidFill>
              </a:rPr>
              <a:t>Financial Statements</a:t>
            </a:r>
          </a:p>
          <a:p>
            <a:pPr algn="ctr">
              <a:defRPr/>
            </a:pPr>
            <a:r>
              <a:rPr lang="en-PH" altLang="en-US" sz="2800" dirty="0">
                <a:solidFill>
                  <a:schemeClr val="bg1"/>
                </a:solidFill>
              </a:rPr>
              <a:t>and other reports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46" y="171318"/>
            <a:ext cx="855964" cy="9986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12047" y="1306285"/>
            <a:ext cx="54429" cy="4245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060070" y="2375564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2" name="Oval 31"/>
          <p:cNvSpPr/>
          <p:nvPr/>
        </p:nvSpPr>
        <p:spPr>
          <a:xfrm>
            <a:off x="2145348" y="5642866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2060070" y="5105038"/>
            <a:ext cx="291890" cy="2918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7583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-0.25116 L 0.01367 0.07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6.93889E-18 L 0 0.2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8 -0.07546 L 0.3198 -0.281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build="allAtOnce"/>
      <p:bldP spid="29" grpId="0" animBg="1"/>
      <p:bldP spid="29" grpId="1" animBg="1"/>
      <p:bldP spid="30" grpId="0" animBg="1"/>
      <p:bldP spid="30" grpId="1" animBg="1"/>
      <p:bldP spid="4" grpId="0"/>
      <p:bldP spid="4" grpId="1"/>
      <p:bldP spid="23" grpId="0" animBg="1"/>
      <p:bldP spid="23" grpId="1" animBg="1"/>
      <p:bldP spid="23" grpId="2" animBg="1"/>
      <p:bldP spid="23" grpId="3" animBg="1"/>
      <p:bldP spid="28" grpId="0" animBg="1"/>
      <p:bldP spid="28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0" r="19883"/>
          <a:stretch/>
        </p:blipFill>
        <p:spPr>
          <a:xfrm>
            <a:off x="-3" y="1"/>
            <a:ext cx="456085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4136571" cy="6858000"/>
          </a:xfrm>
          <a:prstGeom prst="rect">
            <a:avLst/>
          </a:prstGeom>
          <a:solidFill>
            <a:srgbClr val="24496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4136570" y="1"/>
            <a:ext cx="805543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6" name="Rectangle 5"/>
          <p:cNvSpPr/>
          <p:nvPr/>
        </p:nvSpPr>
        <p:spPr>
          <a:xfrm>
            <a:off x="4989112" y="2151728"/>
            <a:ext cx="6119265" cy="2554545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en-PH" sz="32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accountable forms, records, registers, registries, DVs and SDs, and reports of SK shall be made available for audit by the COA Auditor concerned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9" name="Rectangle 8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" name="Picture 2" descr="Image result for coa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094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r="9869"/>
          <a:stretch/>
        </p:blipFill>
        <p:spPr>
          <a:xfrm>
            <a:off x="0" y="867"/>
            <a:ext cx="4133088" cy="68571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1572"/>
            <a:ext cx="4136571" cy="6858000"/>
          </a:xfrm>
          <a:prstGeom prst="rect">
            <a:avLst/>
          </a:prstGeom>
          <a:solidFill>
            <a:srgbClr val="24496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4" name="Rectangle 3"/>
          <p:cNvSpPr/>
          <p:nvPr/>
        </p:nvSpPr>
        <p:spPr>
          <a:xfrm>
            <a:off x="4136570" y="1"/>
            <a:ext cx="805543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9" name="Rectangle 8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43948" y="2654705"/>
            <a:ext cx="6135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solidFill>
                  <a:schemeClr val="bg1"/>
                </a:solidFill>
              </a:rPr>
              <a:t>Accounting Plan for the SK financial transactions</a:t>
            </a:r>
          </a:p>
        </p:txBody>
      </p:sp>
    </p:spTree>
    <p:extLst>
      <p:ext uri="{BB962C8B-B14F-4D97-AF65-F5344CB8AC3E}">
        <p14:creationId xmlns:p14="http://schemas.microsoft.com/office/powerpoint/2010/main" val="1344119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6172"/>
            <a:ext cx="12192000" cy="6831828"/>
            <a:chOff x="0" y="26172"/>
            <a:chExt cx="12192000" cy="68318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27649"/>
            <a:stretch/>
          </p:blipFill>
          <p:spPr>
            <a:xfrm>
              <a:off x="0" y="26172"/>
              <a:ext cx="12192000" cy="683182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219200" y="4165599"/>
              <a:ext cx="3269673" cy="822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PH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RBCPBPS/RBCPBMOOE/RBCPBCO</a:t>
              </a:r>
            </a:p>
            <a:p>
              <a:pPr algn="ctr"/>
              <a:r>
                <a:rPr lang="en-PH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RSPFCPBMOOE/RSPFCPBCO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044386"/>
      </p:ext>
    </p:extLst>
  </p:cSld>
  <p:clrMapOvr>
    <a:masterClrMapping/>
  </p:clrMapOvr>
  <p:transition spd="med">
    <p:checke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157958" y="178232"/>
            <a:ext cx="57800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4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Budget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1711141" y="3893575"/>
            <a:ext cx="9998261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Registry of Budget, Commitments, Payments and Balances (RBCPB)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Registry of Specific Purpose Fund, Commitments, Payments and Balances (RSPFCPB)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711141" y="5265951"/>
            <a:ext cx="9998261" cy="92333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Summary of Budget, Commitments, Payments and Balances (SBCPB)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Summary of Specific Purpose Fund, Commitments, Payments and Balances (SSPFCPB)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Statement of Comparison of Budget and Actual Amounts (SCBAA)</a:t>
            </a:r>
            <a:endParaRPr kumimoji="0" lang="en-PH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408057" y="1068705"/>
            <a:ext cx="2466884" cy="9548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Funds Received for Specific Purpose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1706827" y="2390591"/>
            <a:ext cx="2526034" cy="615553"/>
          </a:xfrm>
          <a:prstGeom prst="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SK Resolution and Copy of the Approved Budget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4408057" y="2390591"/>
            <a:ext cx="2471366" cy="646331"/>
          </a:xfrm>
          <a:prstGeom prst="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SK Resolution and Copy of OR</a:t>
            </a:r>
            <a:endParaRPr lang="en-PH" b="1" kern="0" dirty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105313" y="2390591"/>
            <a:ext cx="2268394" cy="646331"/>
          </a:xfrm>
          <a:prstGeom prst="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457200">
              <a:defRPr/>
            </a:pPr>
            <a:r>
              <a:rPr lang="en-PH" b="1" kern="0" dirty="0">
                <a:solidFill>
                  <a:schemeClr val="bg1"/>
                </a:solidFill>
                <a:latin typeface="Franklin Gothic Book" panose="020B0503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PO/Contract/DV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9551050" y="2390591"/>
            <a:ext cx="2243023" cy="646331"/>
          </a:xfrm>
          <a:prstGeom prst="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Paid DV/SDs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1704203" y="1062758"/>
            <a:ext cx="2526511" cy="960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Annual Budget/ Supplemental Budget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7105313" y="1062758"/>
            <a:ext cx="2268394" cy="9607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Commitments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9551050" y="1068705"/>
            <a:ext cx="2243022" cy="95482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lvl="0" algn="ctr" defTabSz="457200">
              <a:defRPr/>
            </a:pPr>
            <a:r>
              <a:rPr lang="en-PH" b="1" kern="0" dirty="0">
                <a:solidFill>
                  <a:prstClr val="black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Disbursement/</a:t>
            </a:r>
          </a:p>
          <a:p>
            <a:pPr lvl="0" algn="ctr" defTabSz="457200">
              <a:defRPr/>
            </a:pPr>
            <a:r>
              <a:rPr lang="en-PH" b="1" kern="0" dirty="0">
                <a:solidFill>
                  <a:prstClr val="black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Payment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861733" y="3036922"/>
            <a:ext cx="0" cy="85665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339519" y="4592398"/>
            <a:ext cx="1582" cy="67414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Right Arrow 57"/>
          <p:cNvSpPr/>
          <p:nvPr/>
        </p:nvSpPr>
        <p:spPr>
          <a:xfrm>
            <a:off x="67807" y="2173732"/>
            <a:ext cx="1479087" cy="1001267"/>
          </a:xfrm>
          <a:prstGeom prst="rightArrow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latin typeface="Franklin Gothic Book" panose="020B0503020102020204" pitchFamily="34" charset="0"/>
              </a:rPr>
              <a:t>Documents/ Basis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67807" y="3750627"/>
            <a:ext cx="1479087" cy="990706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latin typeface="Franklin Gothic Book" panose="020B0503020102020204" pitchFamily="34" charset="0"/>
              </a:rPr>
              <a:t>Registry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67807" y="5224098"/>
            <a:ext cx="1479087" cy="965183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>
                <a:latin typeface="Franklin Gothic Book" panose="020B0503020102020204" pitchFamily="34" charset="0"/>
              </a:rPr>
              <a:t>FS and Other Reports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689600" y="3046749"/>
            <a:ext cx="0" cy="85665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263466" y="3046749"/>
            <a:ext cx="0" cy="85665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642600" y="3046749"/>
            <a:ext cx="0" cy="85665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2" name="Rectangle 21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3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596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9" grpId="0" animBg="1"/>
      <p:bldP spid="2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8" grpId="0" animBg="1"/>
      <p:bldP spid="59" grpId="0" animBg="1"/>
      <p:bldP spid="6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108594" y="195827"/>
            <a:ext cx="57800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4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Collections and Deposits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3301" y="1174376"/>
            <a:ext cx="2112962" cy="5762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itchFamily="34" charset="0"/>
              </a:rPr>
              <a:t>COLLECTIONS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85492" y="1163677"/>
            <a:ext cx="2319337" cy="57626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Franklin Gothic Book" panose="020B0503020102020204" pitchFamily="34" charset="0"/>
                <a:cs typeface="Arial" pitchFamily="34" charset="0"/>
              </a:rPr>
              <a:t>DEPOSITS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63300" y="2101476"/>
            <a:ext cx="2189163" cy="576263"/>
          </a:xfrm>
          <a:prstGeom prst="round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PH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ORs/VDSs/CMs/SDs</a:t>
            </a: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071230" y="2089983"/>
            <a:ext cx="2032001" cy="576263"/>
          </a:xfrm>
          <a:prstGeom prst="round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VDSs/SDs</a:t>
            </a:r>
          </a:p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63300" y="3528002"/>
            <a:ext cx="2894687" cy="1296987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Register of Cash Receipts, Deposits and Other Related Financial Transactions (RCRD)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05037" y="3528003"/>
            <a:ext cx="2799792" cy="1296987"/>
          </a:xfrm>
          <a:prstGeom prst="round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Register of Cash in Bank and Other Related Financial Transactions (RCB)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663301" y="5135188"/>
            <a:ext cx="6541528" cy="12239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Statement of Receipts and Payments (SRP) </a:t>
            </a: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Notes to Financial Statements </a:t>
            </a: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Bank Reconciliation Statement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cxnSp>
        <p:nvCxnSpPr>
          <p:cNvPr id="12" name="Straight Connector 11"/>
          <p:cNvCxnSpPr>
            <a:stCxn id="7" idx="2"/>
          </p:cNvCxnSpPr>
          <p:nvPr/>
        </p:nvCxnSpPr>
        <p:spPr>
          <a:xfrm>
            <a:off x="4757882" y="2677739"/>
            <a:ext cx="2795" cy="2873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57882" y="2965076"/>
            <a:ext cx="430883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0"/>
          </p:cNvCxnSpPr>
          <p:nvPr/>
        </p:nvCxnSpPr>
        <p:spPr>
          <a:xfrm>
            <a:off x="5110644" y="3254001"/>
            <a:ext cx="0" cy="27400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0" idx="0"/>
          </p:cNvCxnSpPr>
          <p:nvPr/>
        </p:nvCxnSpPr>
        <p:spPr>
          <a:xfrm>
            <a:off x="8804906" y="3254001"/>
            <a:ext cx="27" cy="27400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10644" y="3254001"/>
            <a:ext cx="369426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98638" y="2965076"/>
            <a:ext cx="0" cy="2889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1340528" y="1976064"/>
            <a:ext cx="2030674" cy="989012"/>
          </a:xfrm>
          <a:prstGeom prst="rightArrow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Documents/Basis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340528" y="3485776"/>
            <a:ext cx="2030674" cy="1063625"/>
          </a:xfrm>
          <a:prstGeom prst="rightArrow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Records/Registry/ Register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1340528" y="5092326"/>
            <a:ext cx="2030673" cy="103187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FS and Other Reports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831407" y="4843087"/>
            <a:ext cx="0" cy="2873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132382" y="4833565"/>
            <a:ext cx="0" cy="28733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752325" y="1749845"/>
            <a:ext cx="3175" cy="3508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092317" y="1748989"/>
            <a:ext cx="3175" cy="3508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066718" y="2679262"/>
            <a:ext cx="3176" cy="28581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27" name="Rectangle 26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28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09588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4155547" y="133350"/>
            <a:ext cx="578008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PH" altLang="en-US" sz="3600" b="1" dirty="0">
                <a:solidFill>
                  <a:schemeClr val="accent1">
                    <a:lumMod val="50000"/>
                  </a:schemeClr>
                </a:solidFill>
              </a:rPr>
              <a:t>Disbursements/Payments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61851" y="1032931"/>
            <a:ext cx="1871662" cy="74453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itchFamily="34" charset="0"/>
              </a:rPr>
              <a:t>CHECKS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139121" y="1032931"/>
            <a:ext cx="2006063" cy="74453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Franklin Gothic Book" panose="020B0503020102020204" pitchFamily="34" charset="0"/>
                <a:cs typeface="Arial" pitchFamily="34" charset="0"/>
              </a:rPr>
              <a:t>CASH ADVANCES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510492" y="2243135"/>
            <a:ext cx="2254784" cy="576263"/>
          </a:xfrm>
          <a:prstGeom prst="round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DVs/Checks/SDs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65800" y="2243135"/>
            <a:ext cx="2552707" cy="576263"/>
          </a:xfrm>
          <a:prstGeom prst="round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DVs/Checks/LR/SDs</a:t>
            </a:r>
          </a:p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66576" y="3602036"/>
            <a:ext cx="2298700" cy="100806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RBCPB/RSPFCPB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162800" y="3602036"/>
            <a:ext cx="3945467" cy="100806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Register of Cash in Bank and Other Related Financial Transactions (RCB)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478220" y="5090056"/>
            <a:ext cx="2336800" cy="1223962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SCBAA/SBCPB/ SSPFCPB</a:t>
            </a:r>
          </a:p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805616" y="5090056"/>
            <a:ext cx="4946114" cy="122396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Statement of Receipts and Payments (SRP) </a:t>
            </a: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Notes to Financial Statements </a:t>
            </a:r>
          </a:p>
          <a:p>
            <a:pPr algn="ctr"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Bank Reconciliation Statement</a:t>
            </a:r>
          </a:p>
          <a:p>
            <a:pPr algn="ctr">
              <a:defRPr/>
            </a:pPr>
            <a:endParaRPr lang="en-US" sz="2000" dirty="0">
              <a:latin typeface="Franklin Gothic Book" panose="020B0503020102020204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1439333" y="2036761"/>
            <a:ext cx="1593855" cy="989012"/>
          </a:xfrm>
          <a:prstGeom prst="rightArrow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Documents/ Basis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1439333" y="3546473"/>
            <a:ext cx="1593855" cy="1063625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Registry/ Register</a:t>
            </a:r>
          </a:p>
        </p:txBody>
      </p:sp>
      <p:sp>
        <p:nvSpPr>
          <p:cNvPr id="46" name="Right Arrow 45"/>
          <p:cNvSpPr/>
          <p:nvPr/>
        </p:nvSpPr>
        <p:spPr>
          <a:xfrm>
            <a:off x="1439333" y="5023379"/>
            <a:ext cx="1593855" cy="103187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FS and Other Reports</a:t>
            </a:r>
          </a:p>
        </p:txBody>
      </p:sp>
      <p:cxnSp>
        <p:nvCxnSpPr>
          <p:cNvPr id="51" name="Straight Connector 50"/>
          <p:cNvCxnSpPr>
            <a:endCxn id="29" idx="0"/>
          </p:cNvCxnSpPr>
          <p:nvPr/>
        </p:nvCxnSpPr>
        <p:spPr>
          <a:xfrm>
            <a:off x="4637884" y="1776831"/>
            <a:ext cx="0" cy="4663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107490" y="1776831"/>
            <a:ext cx="0" cy="46630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637884" y="2812730"/>
            <a:ext cx="2795" cy="2873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627977" y="3100067"/>
            <a:ext cx="447342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4602644" y="3304801"/>
            <a:ext cx="0" cy="27400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9179556" y="3304801"/>
            <a:ext cx="27" cy="27400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591050" y="3304801"/>
            <a:ext cx="45974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998638" y="3100067"/>
            <a:ext cx="2237" cy="2039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9101399" y="2823940"/>
            <a:ext cx="3176" cy="28581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9183426" y="4660900"/>
            <a:ext cx="0" cy="39740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4615926" y="4629148"/>
            <a:ext cx="0" cy="43497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31" name="Rectangle 30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32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96926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44" grpId="0" animBg="1"/>
      <p:bldP spid="45" grpId="0" animBg="1"/>
      <p:bldP spid="4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4926" y="161925"/>
            <a:ext cx="9810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RECEIPT/ISSUE/DISPOSITION OF PROPERTY AND EQUIPMENT/SUPPLIES AND MATERIALS</a:t>
            </a:r>
            <a:endParaRPr lang="en-PH" altLang="en-US" sz="4000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908839" y="1790326"/>
            <a:ext cx="2030674" cy="989012"/>
          </a:xfrm>
          <a:prstGeom prst="rightArrow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Documents/Basis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908839" y="3388938"/>
            <a:ext cx="2030674" cy="1063625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Records/Registry/ Register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908839" y="5017713"/>
            <a:ext cx="2030673" cy="1031875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latin typeface="Franklin Gothic Book" panose="020B0503020102020204" pitchFamily="34" charset="0"/>
              </a:rPr>
              <a:t>FS and Other Reports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50960" y="1870914"/>
            <a:ext cx="4812127" cy="847449"/>
          </a:xfrm>
          <a:prstGeom prst="roundRect">
            <a:avLst/>
          </a:prstGeom>
          <a:solidFill>
            <a:srgbClr val="2449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latin typeface="Franklin Gothic Book" panose="020B0503020102020204" pitchFamily="34" charset="0"/>
              </a:rPr>
              <a:t>PO, PR, IAR, ARDPE/SM,</a:t>
            </a:r>
          </a:p>
          <a:p>
            <a:pPr algn="ctr"/>
            <a:r>
              <a:rPr lang="en-US" sz="2400" dirty="0">
                <a:latin typeface="Franklin Gothic Book" panose="020B0503020102020204" pitchFamily="34" charset="0"/>
              </a:rPr>
              <a:t>RIS, ICS, PAR ISDPE/SM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0960" y="3361952"/>
            <a:ext cx="4812127" cy="108183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latin typeface="Franklin Gothic Book" panose="020B0503020102020204" pitchFamily="34" charset="0"/>
              </a:rPr>
              <a:t>PEC/SC (for purchased item)</a:t>
            </a:r>
          </a:p>
          <a:p>
            <a:pPr algn="ctr"/>
            <a:r>
              <a:rPr lang="en-US" sz="2400" dirty="0">
                <a:latin typeface="Franklin Gothic Book" panose="020B0503020102020204" pitchFamily="34" charset="0"/>
              </a:rPr>
              <a:t>RDSM/RDPE (for donated item)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50959" y="5106613"/>
            <a:ext cx="4812127" cy="925887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dirty="0">
                <a:latin typeface="Franklin Gothic Book" panose="020B0503020102020204" pitchFamily="34" charset="0"/>
              </a:rPr>
              <a:t>RIPSM, RIDSM, RIPPE and RIDPE</a:t>
            </a: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057024" y="2750022"/>
            <a:ext cx="228" cy="58653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0"/>
          </p:cNvCxnSpPr>
          <p:nvPr/>
        </p:nvCxnSpPr>
        <p:spPr>
          <a:xfrm>
            <a:off x="7057022" y="4469188"/>
            <a:ext cx="1" cy="63742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3" name="Rectangle 12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30908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0"/>
            <a:ext cx="12192000" cy="6861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"/>
            <a:ext cx="12192001" cy="6858000"/>
          </a:xfrm>
          <a:prstGeom prst="rect">
            <a:avLst/>
          </a:prstGeom>
          <a:solidFill>
            <a:srgbClr val="24496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/>
          <p:cNvSpPr/>
          <p:nvPr/>
        </p:nvSpPr>
        <p:spPr>
          <a:xfrm>
            <a:off x="-2" y="-3721"/>
            <a:ext cx="12192001" cy="6858000"/>
          </a:xfrm>
          <a:prstGeom prst="rect">
            <a:avLst/>
          </a:prstGeom>
          <a:gradFill>
            <a:gsLst>
              <a:gs pos="18000">
                <a:srgbClr val="24496E">
                  <a:shade val="30000"/>
                  <a:satMod val="115000"/>
                  <a:alpha val="30000"/>
                </a:srgbClr>
              </a:gs>
              <a:gs pos="79000">
                <a:srgbClr val="24496E">
                  <a:shade val="67500"/>
                  <a:satMod val="115000"/>
                </a:srgbClr>
              </a:gs>
              <a:gs pos="100000">
                <a:srgbClr val="24496E">
                  <a:shade val="100000"/>
                  <a:satMod val="115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9" name="Group 8"/>
          <p:cNvGrpSpPr/>
          <p:nvPr/>
        </p:nvGrpSpPr>
        <p:grpSpPr>
          <a:xfrm>
            <a:off x="638828" y="751562"/>
            <a:ext cx="10915238" cy="5010411"/>
            <a:chOff x="491495" y="291232"/>
            <a:chExt cx="11209903" cy="6275538"/>
          </a:xfrm>
          <a:solidFill>
            <a:schemeClr val="bg1">
              <a:lumMod val="85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91496" y="291232"/>
              <a:ext cx="109753" cy="62755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591644" y="291232"/>
              <a:ext cx="109753" cy="62755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6041570" y="-5258843"/>
              <a:ext cx="109753" cy="112099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2611602" y="4343323"/>
              <a:ext cx="103340" cy="4343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9368197" y="4343323"/>
              <a:ext cx="103340" cy="4343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2997199" y="2018146"/>
            <a:ext cx="6197600" cy="16394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H" sz="6000" b="1" dirty="0">
                <a:gradFill flip="none" rotWithShape="1">
                  <a:gsLst>
                    <a:gs pos="0">
                      <a:srgbClr val="FFC000"/>
                    </a:gs>
                    <a:gs pos="74000">
                      <a:schemeClr val="accent4">
                        <a:lumMod val="40000"/>
                        <a:lumOff val="60000"/>
                      </a:schemeClr>
                    </a:gs>
                    <a:gs pos="8300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3500000" scaled="1"/>
                  <a:tileRect/>
                </a:gradFill>
                <a:latin typeface="Franklin Gothic Heavy" panose="020B09030201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206" y="4144276"/>
            <a:ext cx="2345348" cy="23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25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29" y="1641132"/>
            <a:ext cx="6629854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4500" indent="-444500">
              <a:lnSpc>
                <a:spcPct val="150000"/>
              </a:lnSpc>
            </a:pPr>
            <a:r>
              <a:rPr lang="en-PH" altLang="en-US" sz="3200" dirty="0">
                <a:latin typeface="+mn-lt"/>
              </a:rPr>
              <a:t>4. Initiate and implement youth programs and projects</a:t>
            </a:r>
          </a:p>
          <a:p>
            <a:pPr marL="444500" indent="-444500">
              <a:lnSpc>
                <a:spcPct val="150000"/>
              </a:lnSpc>
            </a:pPr>
            <a:r>
              <a:rPr lang="en-PH" altLang="en-US" sz="3200" dirty="0">
                <a:latin typeface="+mn-lt"/>
              </a:rPr>
              <a:t>5. Hold fund-raising activities in line with the CBYDP </a:t>
            </a:r>
            <a:endParaRPr lang="id-ID" altLang="en-US" sz="3200" dirty="0">
              <a:latin typeface="+mn-lt"/>
            </a:endParaRPr>
          </a:p>
          <a:p>
            <a:pPr marL="444500" indent="-444500">
              <a:lnSpc>
                <a:spcPct val="150000"/>
              </a:lnSpc>
            </a:pPr>
            <a:r>
              <a:rPr lang="en-PH" altLang="en-US" sz="3200" dirty="0">
                <a:latin typeface="+mn-lt"/>
              </a:rPr>
              <a:t>6. Create regular or special committees</a:t>
            </a:r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2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29" y="1641132"/>
            <a:ext cx="6629854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44500" indent="-444500"/>
            <a:r>
              <a:rPr lang="en-PH" altLang="en-US" sz="3200" dirty="0">
                <a:latin typeface="+mn-lt"/>
              </a:rPr>
              <a:t>7. Submit the annual and end-of-term program accomplishments and financial reports to the </a:t>
            </a:r>
            <a:r>
              <a:rPr lang="en-PH" altLang="en-US" sz="3200" dirty="0" err="1">
                <a:latin typeface="+mn-lt"/>
              </a:rPr>
              <a:t>Sangguniang</a:t>
            </a:r>
            <a:r>
              <a:rPr lang="en-PH" altLang="en-US" sz="3200" dirty="0">
                <a:latin typeface="+mn-lt"/>
              </a:rPr>
              <a:t> Barangay, present the same to the KK assembly </a:t>
            </a:r>
            <a:r>
              <a:rPr lang="en-PH" altLang="en-US" sz="3200">
                <a:latin typeface="+mn-lt"/>
              </a:rPr>
              <a:t>copy furnished LGOO</a:t>
            </a:r>
            <a:r>
              <a:rPr lang="en-PH" altLang="en-US" sz="3200" dirty="0">
                <a:latin typeface="+mn-lt"/>
              </a:rPr>
              <a:t>, LYDC, COA and NYC</a:t>
            </a:r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6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6" grpId="1" animBg="1"/>
      <p:bldP spid="2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the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29" y="1641132"/>
            <a:ext cx="662985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27063" indent="-627063"/>
            <a:r>
              <a:rPr lang="en-PH" altLang="en-US" sz="3200" dirty="0">
                <a:latin typeface="+mn-lt"/>
              </a:rPr>
              <a:t>8. Adopt and implement a policy of full public disclosure of all transactions and documents involving public interest. </a:t>
            </a:r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828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6" grpId="1" animBg="1"/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61829" y="1641132"/>
            <a:ext cx="662985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27063" indent="-627063"/>
            <a:r>
              <a:rPr lang="en-PH" altLang="en-US" sz="3200" dirty="0">
                <a:latin typeface="+mn-lt"/>
              </a:rPr>
              <a:t>9. Authorize the SK Chairperson to enter into contracts on behalf of the SK, subject to RA 10742, RA 7160 and RA 9184 </a:t>
            </a:r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9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26" grpId="1" animBg="1"/>
      <p:bldP spid="2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8"/>
            <a:ext cx="12192000" cy="689715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-21572"/>
            <a:ext cx="12192000" cy="6858000"/>
          </a:xfrm>
          <a:prstGeom prst="rect">
            <a:avLst/>
          </a:prstGeom>
          <a:solidFill>
            <a:srgbClr val="F7F7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Oval 30"/>
          <p:cNvSpPr/>
          <p:nvPr/>
        </p:nvSpPr>
        <p:spPr>
          <a:xfrm>
            <a:off x="7572403" y="843382"/>
            <a:ext cx="4750419" cy="475041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0" name="Oval 29"/>
          <p:cNvSpPr/>
          <p:nvPr/>
        </p:nvSpPr>
        <p:spPr>
          <a:xfrm>
            <a:off x="9273762" y="-1467675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9" name="Oval 28"/>
          <p:cNvSpPr/>
          <p:nvPr/>
        </p:nvSpPr>
        <p:spPr>
          <a:xfrm>
            <a:off x="8549885" y="-1640027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Oval 27"/>
          <p:cNvSpPr/>
          <p:nvPr/>
        </p:nvSpPr>
        <p:spPr>
          <a:xfrm>
            <a:off x="7857385" y="-1295323"/>
            <a:ext cx="4033074" cy="4033074"/>
          </a:xfrm>
          <a:prstGeom prst="ellipse">
            <a:avLst/>
          </a:prstGeom>
          <a:solidFill>
            <a:schemeClr val="tx1">
              <a:lumMod val="85000"/>
              <a:lumOff val="15000"/>
              <a:alpha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" name="Rectangle 2"/>
          <p:cNvSpPr/>
          <p:nvPr/>
        </p:nvSpPr>
        <p:spPr>
          <a:xfrm>
            <a:off x="1" y="187784"/>
            <a:ext cx="8577944" cy="569209"/>
          </a:xfrm>
          <a:prstGeom prst="rect">
            <a:avLst/>
          </a:prstGeom>
          <a:solidFill>
            <a:srgbClr val="244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11" name="Group 10"/>
          <p:cNvGrpSpPr/>
          <p:nvPr/>
        </p:nvGrpSpPr>
        <p:grpSpPr>
          <a:xfrm>
            <a:off x="9545953" y="113368"/>
            <a:ext cx="2089993" cy="3028306"/>
            <a:chOff x="5474710" y="1268760"/>
            <a:chExt cx="2271336" cy="3108476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4710" y="1268760"/>
              <a:ext cx="2271336" cy="3108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10" y="1460575"/>
              <a:ext cx="1878535" cy="2390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333294"/>
            <a:ext cx="12192001" cy="503134"/>
            <a:chOff x="-1" y="6265795"/>
            <a:chExt cx="12192001" cy="503134"/>
          </a:xfrm>
        </p:grpSpPr>
        <p:sp>
          <p:nvSpPr>
            <p:cNvPr id="14" name="Rectangle 13"/>
            <p:cNvSpPr/>
            <p:nvPr/>
          </p:nvSpPr>
          <p:spPr>
            <a:xfrm>
              <a:off x="-1" y="6352184"/>
              <a:ext cx="12192001" cy="3157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5" name="Picture 2" descr="Image result for coa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97" y="6265795"/>
              <a:ext cx="500652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67233" y="6298627"/>
              <a:ext cx="781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H" dirty="0">
                  <a:solidFill>
                    <a:schemeClr val="bg1">
                      <a:lumMod val="65000"/>
                    </a:schemeClr>
                  </a:solidFill>
                </a:rPr>
                <a:t>Overview on the Handbook on Financial Transactions of the SK 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2575" y="110663"/>
            <a:ext cx="88557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rPr>
              <a:t>Background Information IRR of RA 10742</a:t>
            </a:r>
            <a:endParaRPr lang="id-ID" altLang="en-US" sz="3600" b="1" dirty="0">
              <a:solidFill>
                <a:schemeClr val="bg1">
                  <a:lumMod val="85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136759" y="3310632"/>
            <a:ext cx="5621705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PH" altLang="en-US" sz="3600" b="1" dirty="0">
                <a:latin typeface="+mn-lt"/>
              </a:rPr>
              <a:t>Powers and Functions </a:t>
            </a:r>
          </a:p>
          <a:p>
            <a:pPr algn="ctr" eaLnBrk="1" hangingPunct="1"/>
            <a:r>
              <a:rPr lang="en-PH" altLang="en-US" sz="3600" b="1" dirty="0">
                <a:latin typeface="+mn-lt"/>
              </a:rPr>
              <a:t>of the SK</a:t>
            </a:r>
            <a:endParaRPr lang="id-ID" altLang="en-US" sz="3600" b="1" dirty="0">
              <a:latin typeface="+mn-lt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947245" y="5921662"/>
            <a:ext cx="501595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PH" altLang="en-US" sz="2000" i="1" dirty="0">
                <a:latin typeface="+mn-lt"/>
              </a:rPr>
              <a:t>Sec. 8, IRR of RA 10742</a:t>
            </a:r>
            <a:endParaRPr lang="id-ID" altLang="en-US" sz="2000" i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235675"/>
            <a:ext cx="395416" cy="43866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61828" y="1641132"/>
            <a:ext cx="7005197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27063" indent="-627063"/>
            <a:r>
              <a:rPr lang="en-PH" altLang="en-US" sz="3200" dirty="0">
                <a:latin typeface="+mn-lt"/>
              </a:rPr>
              <a:t>10. Comply with the bonding requirements</a:t>
            </a:r>
          </a:p>
          <a:p>
            <a:pPr marL="627063" indent="-627063"/>
            <a:endParaRPr lang="en-PH" altLang="en-US" sz="3200" dirty="0">
              <a:latin typeface="+mn-lt"/>
            </a:endParaRPr>
          </a:p>
          <a:p>
            <a:pPr marL="627063" indent="-627063"/>
            <a:endParaRPr lang="id-ID" alt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8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 animBg="1"/>
      <p:bldP spid="31" grpId="2" animBg="1"/>
      <p:bldP spid="20" grpId="1" build="allAtOnce"/>
      <p:bldP spid="26" grpId="0" animBg="1"/>
      <p:bldP spid="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16272</TotalTime>
  <Words>2256</Words>
  <Application>Microsoft Office PowerPoint</Application>
  <PresentationFormat>Widescreen</PresentationFormat>
  <Paragraphs>425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Arial</vt:lpstr>
      <vt:lpstr>Arial Unicode MS</vt:lpstr>
      <vt:lpstr>Calibri</vt:lpstr>
      <vt:lpstr>Calibri Light</vt:lpstr>
      <vt:lpstr>Century Gothic</vt:lpstr>
      <vt:lpstr>Courier New</vt:lpstr>
      <vt:lpstr>Franklin Gothic Book</vt:lpstr>
      <vt:lpstr>Franklin Gothic Demi</vt:lpstr>
      <vt:lpstr>Franklin Gothic Heavy</vt:lpstr>
      <vt:lpstr>Franklin Gothic Medium</vt:lpstr>
      <vt:lpstr>Gadugi</vt:lpstr>
      <vt:lpstr>Symbol</vt:lpstr>
      <vt:lpstr>Times New Roman</vt:lpstr>
      <vt:lpstr>Wingdings</vt:lpstr>
      <vt:lpstr>Office Theme</vt:lpstr>
      <vt:lpstr>OVERVIEW</vt:lpstr>
      <vt:lpstr>Legal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COA</dc:creator>
  <cp:lastModifiedBy>ENDUSER</cp:lastModifiedBy>
  <cp:revision>769</cp:revision>
  <cp:lastPrinted>2023-04-03T01:51:49Z</cp:lastPrinted>
  <dcterms:created xsi:type="dcterms:W3CDTF">2019-03-26T18:10:11Z</dcterms:created>
  <dcterms:modified xsi:type="dcterms:W3CDTF">2023-04-11T02:39:14Z</dcterms:modified>
</cp:coreProperties>
</file>